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8"/>
  </p:notesMasterIdLst>
  <p:sldIdLst>
    <p:sldId id="268" r:id="rId3"/>
    <p:sldId id="282" r:id="rId4"/>
    <p:sldId id="285" r:id="rId5"/>
    <p:sldId id="287" r:id="rId6"/>
    <p:sldId id="286" r:id="rId7"/>
    <p:sldId id="290" r:id="rId8"/>
    <p:sldId id="257" r:id="rId9"/>
    <p:sldId id="258" r:id="rId10"/>
    <p:sldId id="259" r:id="rId11"/>
    <p:sldId id="260" r:id="rId12"/>
    <p:sldId id="261" r:id="rId13"/>
    <p:sldId id="288" r:id="rId14"/>
    <p:sldId id="269" r:id="rId15"/>
    <p:sldId id="289" r:id="rId16"/>
    <p:sldId id="267" r:id="rId17"/>
  </p:sldIdLst>
  <p:sldSz cx="18288000" cy="10287000"/>
  <p:notesSz cx="18288000" cy="10287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DIzVA05Nd1o0essJ0Qw+tw==" hashData="+PEplrFqDnwr4LQlZtKnu9F47pA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326" y="2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6F8E6-27D8-4940-B6B1-7D1AE11087D4}" type="datetimeFigureOut">
              <a:rPr lang="id-ID" smtClean="0"/>
              <a:t>03/12/2025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0" y="771525"/>
            <a:ext cx="6858000" cy="3857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886325"/>
            <a:ext cx="14630400" cy="4629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5C261-88D7-441D-9E49-E4E77488C4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980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5460" cy="10287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926" y="0"/>
            <a:ext cx="6480175" cy="10287000"/>
          </a:xfrm>
          <a:custGeom>
            <a:avLst/>
            <a:gdLst/>
            <a:ahLst/>
            <a:cxnLst/>
            <a:rect l="l" t="t" r="r" b="b"/>
            <a:pathLst>
              <a:path w="6480175" h="10287000">
                <a:moveTo>
                  <a:pt x="6479688" y="0"/>
                </a:moveTo>
                <a:lnTo>
                  <a:pt x="5939187" y="0"/>
                </a:lnTo>
                <a:lnTo>
                  <a:pt x="0" y="10286999"/>
                </a:lnTo>
                <a:lnTo>
                  <a:pt x="540452" y="10286999"/>
                </a:lnTo>
                <a:lnTo>
                  <a:pt x="6479688" y="0"/>
                </a:lnTo>
                <a:close/>
              </a:path>
            </a:pathLst>
          </a:custGeom>
          <a:solidFill>
            <a:srgbClr val="00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5742940" cy="9947275"/>
          </a:xfrm>
          <a:custGeom>
            <a:avLst/>
            <a:gdLst/>
            <a:ahLst/>
            <a:cxnLst/>
            <a:rect l="l" t="t" r="r" b="b"/>
            <a:pathLst>
              <a:path w="5742940" h="9947275">
                <a:moveTo>
                  <a:pt x="5742943" y="0"/>
                </a:moveTo>
                <a:lnTo>
                  <a:pt x="4122041" y="0"/>
                </a:lnTo>
                <a:lnTo>
                  <a:pt x="0" y="7139607"/>
                </a:lnTo>
                <a:lnTo>
                  <a:pt x="0" y="9947099"/>
                </a:lnTo>
                <a:lnTo>
                  <a:pt x="5742943" y="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3608070" cy="6249035"/>
          </a:xfrm>
          <a:custGeom>
            <a:avLst/>
            <a:gdLst/>
            <a:ahLst/>
            <a:cxnLst/>
            <a:rect l="l" t="t" r="r" b="b"/>
            <a:pathLst>
              <a:path w="3608070" h="6249035">
                <a:moveTo>
                  <a:pt x="3607783" y="0"/>
                </a:moveTo>
                <a:lnTo>
                  <a:pt x="3358331" y="0"/>
                </a:lnTo>
                <a:lnTo>
                  <a:pt x="0" y="5816830"/>
                </a:lnTo>
                <a:lnTo>
                  <a:pt x="0" y="6248845"/>
                </a:lnTo>
                <a:lnTo>
                  <a:pt x="3607783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0"/>
            <a:ext cx="2904490" cy="5029835"/>
          </a:xfrm>
          <a:custGeom>
            <a:avLst/>
            <a:gdLst/>
            <a:ahLst/>
            <a:cxnLst/>
            <a:rect l="l" t="t" r="r" b="b"/>
            <a:pathLst>
              <a:path w="2904490" h="5029835">
                <a:moveTo>
                  <a:pt x="2903863" y="0"/>
                </a:moveTo>
                <a:lnTo>
                  <a:pt x="2191089" y="0"/>
                </a:lnTo>
                <a:lnTo>
                  <a:pt x="0" y="3795123"/>
                </a:lnTo>
                <a:lnTo>
                  <a:pt x="0" y="5029658"/>
                </a:lnTo>
                <a:lnTo>
                  <a:pt x="2903863" y="0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6819809" y="7748411"/>
            <a:ext cx="1466215" cy="2538730"/>
          </a:xfrm>
          <a:custGeom>
            <a:avLst/>
            <a:gdLst/>
            <a:ahLst/>
            <a:cxnLst/>
            <a:rect l="l" t="t" r="r" b="b"/>
            <a:pathLst>
              <a:path w="1466215" h="2538729">
                <a:moveTo>
                  <a:pt x="1465650" y="0"/>
                </a:moveTo>
                <a:lnTo>
                  <a:pt x="0" y="2538589"/>
                </a:lnTo>
                <a:lnTo>
                  <a:pt x="1465650" y="2538589"/>
                </a:lnTo>
                <a:lnTo>
                  <a:pt x="1465650" y="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6073963" y="6456585"/>
            <a:ext cx="2211705" cy="3830954"/>
          </a:xfrm>
          <a:custGeom>
            <a:avLst/>
            <a:gdLst/>
            <a:ahLst/>
            <a:cxnLst/>
            <a:rect l="l" t="t" r="r" b="b"/>
            <a:pathLst>
              <a:path w="2211705" h="3830954">
                <a:moveTo>
                  <a:pt x="2211497" y="0"/>
                </a:moveTo>
                <a:lnTo>
                  <a:pt x="0" y="3830414"/>
                </a:lnTo>
                <a:lnTo>
                  <a:pt x="249523" y="3830414"/>
                </a:lnTo>
                <a:lnTo>
                  <a:pt x="2211497" y="432185"/>
                </a:lnTo>
                <a:lnTo>
                  <a:pt x="221149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4906782" y="4435016"/>
            <a:ext cx="3378835" cy="5852160"/>
          </a:xfrm>
          <a:custGeom>
            <a:avLst/>
            <a:gdLst/>
            <a:ahLst/>
            <a:cxnLst/>
            <a:rect l="l" t="t" r="r" b="b"/>
            <a:pathLst>
              <a:path w="3378834" h="5852159">
                <a:moveTo>
                  <a:pt x="3378677" y="0"/>
                </a:moveTo>
                <a:lnTo>
                  <a:pt x="0" y="5851982"/>
                </a:lnTo>
                <a:lnTo>
                  <a:pt x="712817" y="5851982"/>
                </a:lnTo>
                <a:lnTo>
                  <a:pt x="3378677" y="1234559"/>
                </a:lnTo>
                <a:lnTo>
                  <a:pt x="3378677" y="0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15940" y="6080760"/>
            <a:ext cx="10152379" cy="14223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20364" y="3313747"/>
            <a:ext cx="12447270" cy="2632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0" i="0">
                <a:solidFill>
                  <a:srgbClr val="0066CC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302671"/>
            <a:ext cx="8080376" cy="959643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15" indent="0">
              <a:buNone/>
              <a:defRPr sz="3600" b="1"/>
            </a:lvl2pPr>
            <a:lvl3pPr marL="1632832" indent="0">
              <a:buNone/>
              <a:defRPr sz="3200" b="1"/>
            </a:lvl3pPr>
            <a:lvl4pPr marL="2449246" indent="0">
              <a:buNone/>
              <a:defRPr sz="2900" b="1"/>
            </a:lvl4pPr>
            <a:lvl5pPr marL="3265661" indent="0">
              <a:buNone/>
              <a:defRPr sz="2900" b="1"/>
            </a:lvl5pPr>
            <a:lvl6pPr marL="4082078" indent="0">
              <a:buNone/>
              <a:defRPr sz="2900" b="1"/>
            </a:lvl6pPr>
            <a:lvl7pPr marL="4898493" indent="0">
              <a:buNone/>
              <a:defRPr sz="2900" b="1"/>
            </a:lvl7pPr>
            <a:lvl8pPr marL="5714908" indent="0">
              <a:buNone/>
              <a:defRPr sz="2900" b="1"/>
            </a:lvl8pPr>
            <a:lvl9pPr marL="6531325" indent="0">
              <a:buNone/>
              <a:defRPr sz="2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262313"/>
            <a:ext cx="8080376" cy="59269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2302671"/>
            <a:ext cx="8083550" cy="959643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15" indent="0">
              <a:buNone/>
              <a:defRPr sz="3600" b="1"/>
            </a:lvl2pPr>
            <a:lvl3pPr marL="1632832" indent="0">
              <a:buNone/>
              <a:defRPr sz="3200" b="1"/>
            </a:lvl3pPr>
            <a:lvl4pPr marL="2449246" indent="0">
              <a:buNone/>
              <a:defRPr sz="2900" b="1"/>
            </a:lvl4pPr>
            <a:lvl5pPr marL="3265661" indent="0">
              <a:buNone/>
              <a:defRPr sz="2900" b="1"/>
            </a:lvl5pPr>
            <a:lvl6pPr marL="4082078" indent="0">
              <a:buNone/>
              <a:defRPr sz="2900" b="1"/>
            </a:lvl6pPr>
            <a:lvl7pPr marL="4898493" indent="0">
              <a:buNone/>
              <a:defRPr sz="2900" b="1"/>
            </a:lvl7pPr>
            <a:lvl8pPr marL="5714908" indent="0">
              <a:buNone/>
              <a:defRPr sz="2900" b="1"/>
            </a:lvl8pPr>
            <a:lvl9pPr marL="6531325" indent="0">
              <a:buNone/>
              <a:defRPr sz="2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3262313"/>
            <a:ext cx="8083550" cy="59269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014AB-4505-4235-AD6D-20AA296AD4A8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FF482-027A-4364-A23D-C4AAA0DDF6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770875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5EA78-C59C-4D69-B18B-82E8708BB216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A74A6-1346-4BDE-95E1-45477C86DD6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60159"/>
      </p:ext>
    </p:extLst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06671-BEC9-4917-A965-91CB33095BFB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4B60A-AC4B-44EA-B174-83801C6DA01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436653"/>
      </p:ext>
    </p:extLst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409575"/>
            <a:ext cx="6016626" cy="1743075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409577"/>
            <a:ext cx="10223500" cy="8779670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2152652"/>
            <a:ext cx="6016626" cy="7036595"/>
          </a:xfrm>
        </p:spPr>
        <p:txBody>
          <a:bodyPr/>
          <a:lstStyle>
            <a:lvl1pPr marL="0" indent="0">
              <a:buNone/>
              <a:defRPr sz="2500"/>
            </a:lvl1pPr>
            <a:lvl2pPr marL="816415" indent="0">
              <a:buNone/>
              <a:defRPr sz="2100"/>
            </a:lvl2pPr>
            <a:lvl3pPr marL="1632832" indent="0">
              <a:buNone/>
              <a:defRPr sz="1800"/>
            </a:lvl3pPr>
            <a:lvl4pPr marL="2449246" indent="0">
              <a:buNone/>
              <a:defRPr sz="1600"/>
            </a:lvl4pPr>
            <a:lvl5pPr marL="3265661" indent="0">
              <a:buNone/>
              <a:defRPr sz="1600"/>
            </a:lvl5pPr>
            <a:lvl6pPr marL="4082078" indent="0">
              <a:buNone/>
              <a:defRPr sz="1600"/>
            </a:lvl6pPr>
            <a:lvl7pPr marL="4898493" indent="0">
              <a:buNone/>
              <a:defRPr sz="1600"/>
            </a:lvl7pPr>
            <a:lvl8pPr marL="5714908" indent="0">
              <a:buNone/>
              <a:defRPr sz="1600"/>
            </a:lvl8pPr>
            <a:lvl9pPr marL="6531325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FE0D7-E6C2-452B-A09F-281B4754131F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041A6-8687-4C33-859F-5BCC64A7012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829740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919163"/>
            <a:ext cx="10972800" cy="6172200"/>
          </a:xfrm>
        </p:spPr>
        <p:txBody>
          <a:bodyPr/>
          <a:lstStyle>
            <a:lvl1pPr marL="0" indent="0">
              <a:buNone/>
              <a:defRPr sz="5700"/>
            </a:lvl1pPr>
            <a:lvl2pPr marL="816415" indent="0">
              <a:buNone/>
              <a:defRPr sz="5000"/>
            </a:lvl2pPr>
            <a:lvl3pPr marL="1632832" indent="0">
              <a:buNone/>
              <a:defRPr sz="4300"/>
            </a:lvl3pPr>
            <a:lvl4pPr marL="2449246" indent="0">
              <a:buNone/>
              <a:defRPr sz="3600"/>
            </a:lvl4pPr>
            <a:lvl5pPr marL="3265661" indent="0">
              <a:buNone/>
              <a:defRPr sz="3600"/>
            </a:lvl5pPr>
            <a:lvl6pPr marL="4082078" indent="0">
              <a:buNone/>
              <a:defRPr sz="3600"/>
            </a:lvl6pPr>
            <a:lvl7pPr marL="4898493" indent="0">
              <a:buNone/>
              <a:defRPr sz="3600"/>
            </a:lvl7pPr>
            <a:lvl8pPr marL="5714908" indent="0">
              <a:buNone/>
              <a:defRPr sz="3600"/>
            </a:lvl8pPr>
            <a:lvl9pPr marL="6531325" indent="0">
              <a:buNone/>
              <a:defRPr sz="36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8051007"/>
            <a:ext cx="10972800" cy="1207293"/>
          </a:xfrm>
        </p:spPr>
        <p:txBody>
          <a:bodyPr/>
          <a:lstStyle>
            <a:lvl1pPr marL="0" indent="0">
              <a:buNone/>
              <a:defRPr sz="2500"/>
            </a:lvl1pPr>
            <a:lvl2pPr marL="816415" indent="0">
              <a:buNone/>
              <a:defRPr sz="2100"/>
            </a:lvl2pPr>
            <a:lvl3pPr marL="1632832" indent="0">
              <a:buNone/>
              <a:defRPr sz="1800"/>
            </a:lvl3pPr>
            <a:lvl4pPr marL="2449246" indent="0">
              <a:buNone/>
              <a:defRPr sz="1600"/>
            </a:lvl4pPr>
            <a:lvl5pPr marL="3265661" indent="0">
              <a:buNone/>
              <a:defRPr sz="1600"/>
            </a:lvl5pPr>
            <a:lvl6pPr marL="4082078" indent="0">
              <a:buNone/>
              <a:defRPr sz="1600"/>
            </a:lvl6pPr>
            <a:lvl7pPr marL="4898493" indent="0">
              <a:buNone/>
              <a:defRPr sz="1600"/>
            </a:lvl7pPr>
            <a:lvl8pPr marL="5714908" indent="0">
              <a:buNone/>
              <a:defRPr sz="1600"/>
            </a:lvl8pPr>
            <a:lvl9pPr marL="6531325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6BC37-894A-4E5C-B01A-CB98296EF5D6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9ADA5-76CF-4094-A3EC-171811DC358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947193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BE8C3-36E0-45BB-8762-5700B0F92E42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9BE71-D76E-4D11-A620-5BD33AC063A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273204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411957"/>
            <a:ext cx="4114800" cy="87320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11957"/>
            <a:ext cx="12039600" cy="87320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3211F-82CB-4EA6-AD9D-33D05D54D1EE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60324-F33B-488A-AFFB-77A4FC9B984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15505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5460" cy="10287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094482" y="0"/>
            <a:ext cx="1424940" cy="1765935"/>
          </a:xfrm>
          <a:custGeom>
            <a:avLst/>
            <a:gdLst/>
            <a:ahLst/>
            <a:cxnLst/>
            <a:rect l="l" t="t" r="r" b="b"/>
            <a:pathLst>
              <a:path w="1424939" h="1765935">
                <a:moveTo>
                  <a:pt x="1424868" y="0"/>
                </a:moveTo>
                <a:lnTo>
                  <a:pt x="884357" y="0"/>
                </a:lnTo>
                <a:lnTo>
                  <a:pt x="0" y="1531747"/>
                </a:lnTo>
                <a:lnTo>
                  <a:pt x="405383" y="1765807"/>
                </a:lnTo>
                <a:lnTo>
                  <a:pt x="1424868" y="0"/>
                </a:lnTo>
                <a:close/>
              </a:path>
            </a:pathLst>
          </a:custGeom>
          <a:solidFill>
            <a:srgbClr val="00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94358" y="0"/>
            <a:ext cx="2564130" cy="2335530"/>
          </a:xfrm>
          <a:custGeom>
            <a:avLst/>
            <a:gdLst/>
            <a:ahLst/>
            <a:cxnLst/>
            <a:rect l="l" t="t" r="r" b="b"/>
            <a:pathLst>
              <a:path w="2564129" h="2335530">
                <a:moveTo>
                  <a:pt x="2563787" y="0"/>
                </a:moveTo>
                <a:lnTo>
                  <a:pt x="943005" y="0"/>
                </a:lnTo>
                <a:lnTo>
                  <a:pt x="0" y="1633347"/>
                </a:lnTo>
                <a:lnTo>
                  <a:pt x="1215593" y="2335149"/>
                </a:lnTo>
                <a:lnTo>
                  <a:pt x="2563787" y="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222324" y="0"/>
            <a:ext cx="728980" cy="938530"/>
          </a:xfrm>
          <a:custGeom>
            <a:avLst/>
            <a:gdLst/>
            <a:ahLst/>
            <a:cxnLst/>
            <a:rect l="l" t="t" r="r" b="b"/>
            <a:pathLst>
              <a:path w="728980" h="938530">
                <a:moveTo>
                  <a:pt x="728837" y="0"/>
                </a:moveTo>
                <a:lnTo>
                  <a:pt x="479389" y="0"/>
                </a:lnTo>
                <a:lnTo>
                  <a:pt x="0" y="830326"/>
                </a:lnTo>
                <a:lnTo>
                  <a:pt x="187121" y="938276"/>
                </a:lnTo>
                <a:lnTo>
                  <a:pt x="72883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0"/>
            <a:ext cx="1490980" cy="2582545"/>
          </a:xfrm>
          <a:custGeom>
            <a:avLst/>
            <a:gdLst/>
            <a:ahLst/>
            <a:cxnLst/>
            <a:rect l="l" t="t" r="r" b="b"/>
            <a:pathLst>
              <a:path w="1490980" h="2582545">
                <a:moveTo>
                  <a:pt x="1490731" y="0"/>
                </a:moveTo>
                <a:lnTo>
                  <a:pt x="777925" y="0"/>
                </a:lnTo>
                <a:lnTo>
                  <a:pt x="0" y="1347409"/>
                </a:lnTo>
                <a:lnTo>
                  <a:pt x="0" y="2582014"/>
                </a:lnTo>
                <a:lnTo>
                  <a:pt x="1490731" y="0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3E3E3E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3E3E3E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773791" y="3918584"/>
            <a:ext cx="7007859" cy="5678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E3E3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3E3E3E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657600"/>
            <a:ext cx="18288000" cy="6069807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</p:grpSp>
      <p:sp>
        <p:nvSpPr>
          <p:cNvPr id="13518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2652715"/>
            <a:ext cx="15544800" cy="2605088"/>
          </a:xfrm>
        </p:spPr>
        <p:txBody>
          <a:bodyPr anchor="b"/>
          <a:lstStyle>
            <a:lvl1pPr>
              <a:defRPr sz="9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518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9590C-60D6-4EC9-9C3D-6C33EEEAA09B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B6CF-0051-45EA-AAE7-2BF5AFFB5A5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234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95DA1-9F1A-4B69-8399-56F55FF0D6DB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1A2C1-3A3C-4AD5-B765-0039A748742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531946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6610352"/>
            <a:ext cx="15544800" cy="2043113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360072"/>
            <a:ext cx="15544800" cy="2250281"/>
          </a:xfrm>
        </p:spPr>
        <p:txBody>
          <a:bodyPr anchor="b"/>
          <a:lstStyle>
            <a:lvl1pPr marL="0" indent="0">
              <a:buNone/>
              <a:defRPr sz="3600"/>
            </a:lvl1pPr>
            <a:lvl2pPr marL="816415" indent="0">
              <a:buNone/>
              <a:defRPr sz="3200"/>
            </a:lvl2pPr>
            <a:lvl3pPr marL="1632832" indent="0">
              <a:buNone/>
              <a:defRPr sz="2900"/>
            </a:lvl3pPr>
            <a:lvl4pPr marL="2449246" indent="0">
              <a:buNone/>
              <a:defRPr sz="2500"/>
            </a:lvl4pPr>
            <a:lvl5pPr marL="3265661" indent="0">
              <a:buNone/>
              <a:defRPr sz="2500"/>
            </a:lvl5pPr>
            <a:lvl6pPr marL="4082078" indent="0">
              <a:buNone/>
              <a:defRPr sz="2500"/>
            </a:lvl6pPr>
            <a:lvl7pPr marL="4898493" indent="0">
              <a:buNone/>
              <a:defRPr sz="2500"/>
            </a:lvl7pPr>
            <a:lvl8pPr marL="5714908" indent="0">
              <a:buNone/>
              <a:defRPr sz="2500"/>
            </a:lvl8pPr>
            <a:lvl9pPr marL="6531325" indent="0">
              <a:buNone/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F254B-35F6-4E61-AF9F-D6140F144F86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E7F5F-E468-460F-8E60-3B1B30CCC90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67353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00300"/>
            <a:ext cx="8077200" cy="6743700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2400300"/>
            <a:ext cx="8077200" cy="6743700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DD461-81CC-43C7-A181-DFB0A30891B2}" type="datetime1">
              <a:rPr lang="id-ID">
                <a:solidFill>
                  <a:srgbClr val="FFFFFF"/>
                </a:solidFill>
              </a:rPr>
              <a:pPr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makro 2013/edalmen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DB1F1-5162-4FFD-B721-2594C36D0B9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074233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5460" cy="10287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20616" y="7629588"/>
            <a:ext cx="9446767" cy="940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3E3E3E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17014" y="4129405"/>
            <a:ext cx="15253970" cy="2220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657600"/>
            <a:ext cx="18288000" cy="6069807"/>
            <a:chOff x="0" y="1536"/>
            <a:chExt cx="5760" cy="2549"/>
          </a:xfrm>
        </p:grpSpPr>
        <p:sp>
          <p:nvSpPr>
            <p:cNvPr id="134147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48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49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0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1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2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3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4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5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6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7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8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59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60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  <p:sp>
          <p:nvSpPr>
            <p:cNvPr id="134161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/>
            <a:lstStyle/>
            <a:p>
              <a:pPr defTabSz="91439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taneo BT" pitchFamily="66" charset="0"/>
              </a:endParaRPr>
            </a:p>
          </p:txBody>
        </p:sp>
      </p:grpSp>
      <p:sp>
        <p:nvSpPr>
          <p:cNvPr id="13416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11957"/>
            <a:ext cx="16459200" cy="1714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63283" tIns="81642" rIns="163283" bIns="81642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416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9372600"/>
            <a:ext cx="42672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63283" tIns="81642" rIns="163283" bIns="8164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2100" b="0">
                <a:effectLst/>
                <a:latin typeface="+mn-lt"/>
              </a:defRPr>
            </a:lvl1pPr>
          </a:lstStyle>
          <a:p>
            <a:pPr defTabSz="914393" fontAlgn="base">
              <a:spcBef>
                <a:spcPct val="0"/>
              </a:spcBef>
              <a:spcAft>
                <a:spcPct val="0"/>
              </a:spcAft>
              <a:defRPr/>
            </a:pPr>
            <a:fld id="{E15ED725-7F34-4C0C-954D-C7D1E4EDAFA2}" type="datetime1">
              <a:rPr lang="id-ID" smtClean="0">
                <a:solidFill>
                  <a:srgbClr val="FFFFFF"/>
                </a:solidFill>
              </a:rPr>
              <a:pPr defTabSz="914393" fontAlgn="base">
                <a:spcBef>
                  <a:spcPct val="0"/>
                </a:spcBef>
                <a:spcAft>
                  <a:spcPct val="0"/>
                </a:spcAft>
                <a:defRPr/>
              </a:pPr>
              <a:t>03/12/2025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416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9372600"/>
            <a:ext cx="57912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63283" tIns="81642" rIns="163283" bIns="81642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2100" b="0">
                <a:effectLst/>
                <a:latin typeface="+mn-lt"/>
              </a:defRPr>
            </a:lvl1pPr>
          </a:lstStyle>
          <a:p>
            <a:pPr defTabSz="91439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FFFFFF"/>
                </a:solidFill>
              </a:rPr>
              <a:t>makro 2013/edalmen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416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106400" y="9372600"/>
            <a:ext cx="42672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63283" tIns="81642" rIns="163283" bIns="8164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2100" b="0">
                <a:effectLst/>
                <a:latin typeface="+mn-lt"/>
              </a:defRPr>
            </a:lvl1pPr>
          </a:lstStyle>
          <a:p>
            <a:pPr defTabSz="914393" fontAlgn="base">
              <a:spcBef>
                <a:spcPct val="0"/>
              </a:spcBef>
              <a:spcAft>
                <a:spcPct val="0"/>
              </a:spcAft>
              <a:defRPr/>
            </a:pPr>
            <a:fld id="{589B48A7-FB40-4852-9783-A5ADDAA9F72C}" type="slidenum">
              <a:rPr lang="en-US" smtClean="0">
                <a:solidFill>
                  <a:srgbClr val="FFFFFF"/>
                </a:solidFill>
              </a:rPr>
              <a:pPr defTabSz="91439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416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00300"/>
            <a:ext cx="16459200" cy="67437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63283" tIns="81642" rIns="163283" bIns="816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24093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3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3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3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3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3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62" grpId="0"/>
      <p:bldP spid="134166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41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416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41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41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416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41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41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416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41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41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416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41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41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416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41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341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816415" algn="ctr" rtl="0" fontAlgn="base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1632832" algn="ctr" rtl="0" fontAlgn="base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2449246" algn="ctr" rtl="0" fontAlgn="base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3265661" algn="ctr" rtl="0" fontAlgn="base">
        <a:spcBef>
          <a:spcPct val="0"/>
        </a:spcBef>
        <a:spcAft>
          <a:spcPct val="0"/>
        </a:spcAft>
        <a:defRPr sz="7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612313" indent="-6123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5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326675" indent="-510260" algn="l" rtl="0" eaLnBrk="0" fontAlgn="base" hangingPunct="0">
        <a:spcBef>
          <a:spcPct val="20000"/>
        </a:spcBef>
        <a:spcAft>
          <a:spcPct val="0"/>
        </a:spcAft>
        <a:buChar char="–"/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2041039" indent="-408207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43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2857454" indent="-40820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3673869" indent="-408207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4490286" indent="-408207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5306700" indent="-408207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6123115" indent="-408207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6939532" indent="-408207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15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32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46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61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078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493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08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25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3"/>
          <p:cNvGrpSpPr/>
          <p:nvPr/>
        </p:nvGrpSpPr>
        <p:grpSpPr>
          <a:xfrm>
            <a:off x="11" y="0"/>
            <a:ext cx="6564630" cy="10287000"/>
            <a:chOff x="0" y="0"/>
            <a:chExt cx="6564630" cy="10287000"/>
          </a:xfrm>
        </p:grpSpPr>
        <p:sp>
          <p:nvSpPr>
            <p:cNvPr id="7" name="object 4"/>
            <p:cNvSpPr/>
            <p:nvPr/>
          </p:nvSpPr>
          <p:spPr>
            <a:xfrm>
              <a:off x="84926" y="0"/>
              <a:ext cx="6480175" cy="10287000"/>
            </a:xfrm>
            <a:custGeom>
              <a:avLst/>
              <a:gdLst/>
              <a:ahLst/>
              <a:cxnLst/>
              <a:rect l="l" t="t" r="r" b="b"/>
              <a:pathLst>
                <a:path w="6480175" h="10287000">
                  <a:moveTo>
                    <a:pt x="6479688" y="0"/>
                  </a:moveTo>
                  <a:lnTo>
                    <a:pt x="5939187" y="0"/>
                  </a:lnTo>
                  <a:lnTo>
                    <a:pt x="0" y="10286999"/>
                  </a:lnTo>
                  <a:lnTo>
                    <a:pt x="540452" y="10286999"/>
                  </a:lnTo>
                  <a:lnTo>
                    <a:pt x="6479688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pPr defTabSz="914357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8" name="object 5"/>
            <p:cNvSpPr/>
            <p:nvPr/>
          </p:nvSpPr>
          <p:spPr>
            <a:xfrm>
              <a:off x="0" y="0"/>
              <a:ext cx="5742940" cy="9947275"/>
            </a:xfrm>
            <a:custGeom>
              <a:avLst/>
              <a:gdLst/>
              <a:ahLst/>
              <a:cxnLst/>
              <a:rect l="l" t="t" r="r" b="b"/>
              <a:pathLst>
                <a:path w="5742940" h="9947275">
                  <a:moveTo>
                    <a:pt x="5742943" y="0"/>
                  </a:moveTo>
                  <a:lnTo>
                    <a:pt x="4122041" y="0"/>
                  </a:lnTo>
                  <a:lnTo>
                    <a:pt x="0" y="7139607"/>
                  </a:lnTo>
                  <a:lnTo>
                    <a:pt x="0" y="9947099"/>
                  </a:lnTo>
                  <a:lnTo>
                    <a:pt x="574294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pPr defTabSz="914357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9" name="object 6"/>
            <p:cNvSpPr/>
            <p:nvPr/>
          </p:nvSpPr>
          <p:spPr>
            <a:xfrm>
              <a:off x="0" y="0"/>
              <a:ext cx="3608070" cy="6249035"/>
            </a:xfrm>
            <a:custGeom>
              <a:avLst/>
              <a:gdLst/>
              <a:ahLst/>
              <a:cxnLst/>
              <a:rect l="l" t="t" r="r" b="b"/>
              <a:pathLst>
                <a:path w="3608070" h="6249035">
                  <a:moveTo>
                    <a:pt x="3607783" y="0"/>
                  </a:moveTo>
                  <a:lnTo>
                    <a:pt x="3358331" y="0"/>
                  </a:lnTo>
                  <a:lnTo>
                    <a:pt x="0" y="5816830"/>
                  </a:lnTo>
                  <a:lnTo>
                    <a:pt x="0" y="6248845"/>
                  </a:lnTo>
                  <a:lnTo>
                    <a:pt x="3607783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pPr defTabSz="914357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0" name="object 7"/>
            <p:cNvSpPr/>
            <p:nvPr/>
          </p:nvSpPr>
          <p:spPr>
            <a:xfrm>
              <a:off x="0" y="0"/>
              <a:ext cx="2904490" cy="5029835"/>
            </a:xfrm>
            <a:custGeom>
              <a:avLst/>
              <a:gdLst/>
              <a:ahLst/>
              <a:cxnLst/>
              <a:rect l="l" t="t" r="r" b="b"/>
              <a:pathLst>
                <a:path w="2904490" h="5029835">
                  <a:moveTo>
                    <a:pt x="2903863" y="0"/>
                  </a:moveTo>
                  <a:lnTo>
                    <a:pt x="2191089" y="0"/>
                  </a:lnTo>
                  <a:lnTo>
                    <a:pt x="0" y="3795123"/>
                  </a:lnTo>
                  <a:lnTo>
                    <a:pt x="0" y="5029658"/>
                  </a:lnTo>
                  <a:lnTo>
                    <a:pt x="290386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pPr defTabSz="914357"/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11" name="object 13"/>
          <p:cNvSpPr txBox="1">
            <a:spLocks/>
          </p:cNvSpPr>
          <p:nvPr/>
        </p:nvSpPr>
        <p:spPr bwMode="auto">
          <a:xfrm>
            <a:off x="3325024" y="1820305"/>
            <a:ext cx="13948785" cy="298030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12700" rIns="0" bIns="0" numCol="1" rtlCol="0" anchor="b" anchorCtr="1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9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816422" algn="ctr" rtl="0" fontAlgn="base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1632844" algn="ctr" rtl="0" fontAlgn="base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2449266" algn="ctr" rtl="0" fontAlgn="base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3265688" algn="ctr" rtl="0" fontAlgn="base">
              <a:spcBef>
                <a:spcPct val="0"/>
              </a:spcBef>
              <a:spcAft>
                <a:spcPct val="0"/>
              </a:spcAft>
              <a:defRPr sz="7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 marL="12700" defTabSz="914357">
              <a:spcBef>
                <a:spcPts val="100"/>
              </a:spcBef>
            </a:pPr>
            <a:r>
              <a:rPr lang="id-ID" spc="-39" dirty="0" smtClean="0">
                <a:solidFill>
                  <a:srgbClr val="B9EFEE"/>
                </a:solidFill>
              </a:rPr>
              <a:t>Pengeluaran </a:t>
            </a:r>
            <a:r>
              <a:rPr lang="id-ID" spc="-39" dirty="0">
                <a:solidFill>
                  <a:srgbClr val="B9EFEE"/>
                </a:solidFill>
              </a:rPr>
              <a:t>Pemerintah </a:t>
            </a:r>
            <a:endParaRPr lang="id-ID" spc="-39" dirty="0" smtClean="0">
              <a:solidFill>
                <a:srgbClr val="B9EFEE"/>
              </a:solidFill>
            </a:endParaRPr>
          </a:p>
          <a:p>
            <a:pPr marL="12700" defTabSz="914357">
              <a:spcBef>
                <a:spcPts val="100"/>
              </a:spcBef>
            </a:pPr>
            <a:r>
              <a:rPr lang="id-ID" spc="-39" dirty="0">
                <a:solidFill>
                  <a:srgbClr val="FFC000"/>
                </a:solidFill>
              </a:rPr>
              <a:t>dan</a:t>
            </a:r>
            <a:r>
              <a:rPr lang="id-ID" spc="-39" dirty="0">
                <a:solidFill>
                  <a:srgbClr val="C00000"/>
                </a:solidFill>
              </a:rPr>
              <a:t> Kebijakan Fiskal</a:t>
            </a:r>
            <a:endParaRPr lang="id-ID" dirty="0">
              <a:solidFill>
                <a:srgbClr val="C00000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5742940" y="6249036"/>
            <a:ext cx="4163060" cy="87566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−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357" eaLnBrk="1" hangingPunct="1">
              <a:buClr>
                <a:srgbClr val="FF3399"/>
              </a:buClr>
              <a:buFontTx/>
              <a:buNone/>
              <a:defRPr/>
            </a:pPr>
            <a:r>
              <a:rPr lang="en-US" sz="3600" b="1" dirty="0" smtClean="0">
                <a:solidFill>
                  <a:srgbClr val="CCFFFF"/>
                </a:solidFill>
              </a:rPr>
              <a:t> </a:t>
            </a:r>
            <a:r>
              <a:rPr lang="en-US" sz="3600" b="1" dirty="0" smtClean="0">
                <a:solidFill>
                  <a:srgbClr val="FFFFFF"/>
                </a:solidFill>
              </a:rPr>
              <a:t>( </a:t>
            </a:r>
            <a:r>
              <a:rPr lang="en-US" sz="3600" b="1" dirty="0" err="1" smtClean="0">
                <a:solidFill>
                  <a:srgbClr val="FFFFFF"/>
                </a:solidFill>
                <a:latin typeface="Arial Rounded MT Bold" pitchFamily="34" charset="0"/>
              </a:rPr>
              <a:t>Pertemuan</a:t>
            </a:r>
            <a:r>
              <a:rPr lang="id-ID" sz="3600" b="1" dirty="0" smtClean="0">
                <a:solidFill>
                  <a:srgbClr val="FFFFFF"/>
                </a:solidFill>
                <a:latin typeface="Arial Rounded MT Bold" pitchFamily="34" charset="0"/>
              </a:rPr>
              <a:t> 11</a:t>
            </a:r>
            <a:r>
              <a:rPr lang="en-US" sz="3600" b="1" dirty="0" smtClean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958217" y="7378526"/>
            <a:ext cx="4184413" cy="46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9" tIns="45719" rIns="91439" bIns="45719">
            <a:spAutoFit/>
          </a:bodyPr>
          <a:lstStyle/>
          <a:p>
            <a:pPr defTabSz="914357"/>
            <a:r>
              <a:rPr lang="nn-NO" sz="2400" dirty="0">
                <a:solidFill>
                  <a:srgbClr val="FFC000"/>
                </a:solidFill>
                <a:latin typeface="Arial Black" pitchFamily="34" charset="0"/>
                <a:cs typeface="Arial" charset="0"/>
              </a:rPr>
              <a:t>By : BIDA SARI, SP, MSi</a:t>
            </a:r>
            <a:endParaRPr lang="en-US" sz="2400" dirty="0">
              <a:solidFill>
                <a:srgbClr val="FFC000"/>
              </a:solidFill>
              <a:latin typeface="Arial Black" pitchFamily="34" charset="0"/>
              <a:cs typeface="Arial" charset="0"/>
            </a:endParaRPr>
          </a:p>
        </p:txBody>
      </p:sp>
      <p:grpSp>
        <p:nvGrpSpPr>
          <p:cNvPr id="14" name="object 8"/>
          <p:cNvGrpSpPr/>
          <p:nvPr/>
        </p:nvGrpSpPr>
        <p:grpSpPr>
          <a:xfrm>
            <a:off x="5615940" y="4435016"/>
            <a:ext cx="12669520" cy="5852160"/>
            <a:chOff x="5615940" y="4435016"/>
            <a:chExt cx="12669520" cy="5852160"/>
          </a:xfrm>
        </p:grpSpPr>
        <p:sp>
          <p:nvSpPr>
            <p:cNvPr id="15" name="object 9"/>
            <p:cNvSpPr/>
            <p:nvPr/>
          </p:nvSpPr>
          <p:spPr>
            <a:xfrm>
              <a:off x="16819809" y="7748411"/>
              <a:ext cx="1466215" cy="2538730"/>
            </a:xfrm>
            <a:custGeom>
              <a:avLst/>
              <a:gdLst/>
              <a:ahLst/>
              <a:cxnLst/>
              <a:rect l="l" t="t" r="r" b="b"/>
              <a:pathLst>
                <a:path w="1466215" h="2538729">
                  <a:moveTo>
                    <a:pt x="1465650" y="0"/>
                  </a:moveTo>
                  <a:lnTo>
                    <a:pt x="0" y="2538589"/>
                  </a:lnTo>
                  <a:lnTo>
                    <a:pt x="1465650" y="2538589"/>
                  </a:lnTo>
                  <a:lnTo>
                    <a:pt x="1465650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pPr defTabSz="914357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6" name="object 10"/>
            <p:cNvSpPr/>
            <p:nvPr/>
          </p:nvSpPr>
          <p:spPr>
            <a:xfrm>
              <a:off x="16073963" y="6456585"/>
              <a:ext cx="2211705" cy="3830954"/>
            </a:xfrm>
            <a:custGeom>
              <a:avLst/>
              <a:gdLst/>
              <a:ahLst/>
              <a:cxnLst/>
              <a:rect l="l" t="t" r="r" b="b"/>
              <a:pathLst>
                <a:path w="2211705" h="3830954">
                  <a:moveTo>
                    <a:pt x="2211497" y="0"/>
                  </a:moveTo>
                  <a:lnTo>
                    <a:pt x="0" y="3830414"/>
                  </a:lnTo>
                  <a:lnTo>
                    <a:pt x="249523" y="3830414"/>
                  </a:lnTo>
                  <a:lnTo>
                    <a:pt x="2211497" y="432185"/>
                  </a:lnTo>
                  <a:lnTo>
                    <a:pt x="2211497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pPr defTabSz="914357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7" name="object 11"/>
            <p:cNvSpPr/>
            <p:nvPr/>
          </p:nvSpPr>
          <p:spPr>
            <a:xfrm>
              <a:off x="14906782" y="4435016"/>
              <a:ext cx="3378835" cy="5852160"/>
            </a:xfrm>
            <a:custGeom>
              <a:avLst/>
              <a:gdLst/>
              <a:ahLst/>
              <a:cxnLst/>
              <a:rect l="l" t="t" r="r" b="b"/>
              <a:pathLst>
                <a:path w="3378834" h="5852159">
                  <a:moveTo>
                    <a:pt x="3378677" y="0"/>
                  </a:moveTo>
                  <a:lnTo>
                    <a:pt x="0" y="5851982"/>
                  </a:lnTo>
                  <a:lnTo>
                    <a:pt x="712817" y="5851982"/>
                  </a:lnTo>
                  <a:lnTo>
                    <a:pt x="3378677" y="1234559"/>
                  </a:lnTo>
                  <a:lnTo>
                    <a:pt x="3378677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pPr defTabSz="914357"/>
              <a:endParaRPr>
                <a:solidFill>
                  <a:srgbClr val="FFFFFF"/>
                </a:solidFill>
              </a:endParaRPr>
            </a:p>
          </p:txBody>
        </p:sp>
        <p:pic>
          <p:nvPicPr>
            <p:cNvPr id="18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15940" y="6080760"/>
              <a:ext cx="10152379" cy="142239"/>
            </a:xfrm>
            <a:prstGeom prst="rect">
              <a:avLst/>
            </a:prstGeom>
          </p:spPr>
        </p:pic>
      </p:grp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063" y="6016456"/>
            <a:ext cx="4410746" cy="3622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797" y="6951847"/>
            <a:ext cx="2674530" cy="257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714554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20" y="1831339"/>
            <a:ext cx="13530580" cy="1447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5869666" y="6102731"/>
            <a:ext cx="2416175" cy="4184650"/>
            <a:chOff x="15869666" y="6102731"/>
            <a:chExt cx="2416175" cy="4184650"/>
          </a:xfrm>
        </p:grpSpPr>
        <p:sp>
          <p:nvSpPr>
            <p:cNvPr id="4" name="object 4"/>
            <p:cNvSpPr/>
            <p:nvPr/>
          </p:nvSpPr>
          <p:spPr>
            <a:xfrm>
              <a:off x="17378467" y="8716036"/>
              <a:ext cx="907415" cy="1570990"/>
            </a:xfrm>
            <a:custGeom>
              <a:avLst/>
              <a:gdLst/>
              <a:ahLst/>
              <a:cxnLst/>
              <a:rect l="l" t="t" r="r" b="b"/>
              <a:pathLst>
                <a:path w="907415" h="1570990">
                  <a:moveTo>
                    <a:pt x="906993" y="0"/>
                  </a:moveTo>
                  <a:lnTo>
                    <a:pt x="0" y="1570963"/>
                  </a:lnTo>
                  <a:lnTo>
                    <a:pt x="906993" y="1570963"/>
                  </a:lnTo>
                  <a:lnTo>
                    <a:pt x="90699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745490" y="7619691"/>
              <a:ext cx="1540510" cy="2667635"/>
            </a:xfrm>
            <a:custGeom>
              <a:avLst/>
              <a:gdLst/>
              <a:ahLst/>
              <a:cxnLst/>
              <a:rect l="l" t="t" r="r" b="b"/>
              <a:pathLst>
                <a:path w="1540509" h="2667634">
                  <a:moveTo>
                    <a:pt x="1539969" y="0"/>
                  </a:moveTo>
                  <a:lnTo>
                    <a:pt x="0" y="2667308"/>
                  </a:lnTo>
                  <a:lnTo>
                    <a:pt x="249434" y="2667308"/>
                  </a:lnTo>
                  <a:lnTo>
                    <a:pt x="1539969" y="432042"/>
                  </a:lnTo>
                  <a:lnTo>
                    <a:pt x="1539969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869666" y="6102731"/>
              <a:ext cx="2416175" cy="4184650"/>
            </a:xfrm>
            <a:custGeom>
              <a:avLst/>
              <a:gdLst/>
              <a:ahLst/>
              <a:cxnLst/>
              <a:rect l="l" t="t" r="r" b="b"/>
              <a:pathLst>
                <a:path w="2416175" h="4184650">
                  <a:moveTo>
                    <a:pt x="2415793" y="0"/>
                  </a:moveTo>
                  <a:lnTo>
                    <a:pt x="0" y="4184268"/>
                  </a:lnTo>
                  <a:lnTo>
                    <a:pt x="712835" y="4184268"/>
                  </a:lnTo>
                  <a:lnTo>
                    <a:pt x="2415793" y="1234646"/>
                  </a:lnTo>
                  <a:lnTo>
                    <a:pt x="241579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41901" y="565531"/>
            <a:ext cx="521169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25" dirty="0"/>
              <a:t>Inflationary</a:t>
            </a:r>
            <a:r>
              <a:rPr sz="4000" b="1" spc="-275" dirty="0"/>
              <a:t> </a:t>
            </a:r>
            <a:r>
              <a:rPr sz="4000" b="1" spc="10" dirty="0">
                <a:solidFill>
                  <a:srgbClr val="0066CC"/>
                </a:solidFill>
              </a:rPr>
              <a:t>Gap</a:t>
            </a:r>
            <a:endParaRPr sz="4000" b="1" dirty="0"/>
          </a:p>
        </p:txBody>
      </p:sp>
      <p:sp>
        <p:nvSpPr>
          <p:cNvPr id="9" name="object 9"/>
          <p:cNvSpPr txBox="1"/>
          <p:nvPr/>
        </p:nvSpPr>
        <p:spPr>
          <a:xfrm>
            <a:off x="4623180" y="1225931"/>
            <a:ext cx="58959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solidFill>
                  <a:srgbClr val="929292"/>
                </a:solidFill>
                <a:latin typeface="Calibri"/>
                <a:cs typeface="Calibri"/>
              </a:rPr>
              <a:t>Kebijakan</a:t>
            </a:r>
            <a:r>
              <a:rPr sz="2800" spc="-6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10" dirty="0" err="1">
                <a:solidFill>
                  <a:srgbClr val="929292"/>
                </a:solidFill>
                <a:latin typeface="Calibri"/>
                <a:cs typeface="Calibri"/>
              </a:rPr>
              <a:t>Fiskal</a:t>
            </a:r>
            <a:r>
              <a:rPr sz="2800" spc="-10" dirty="0" smtClean="0">
                <a:solidFill>
                  <a:srgbClr val="929292"/>
                </a:solidFill>
                <a:latin typeface="Calibri"/>
                <a:cs typeface="Calibri"/>
              </a:rPr>
              <a:t>:</a:t>
            </a:r>
            <a:r>
              <a:rPr sz="2800" spc="10" dirty="0" smtClean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929292"/>
                </a:solidFill>
                <a:latin typeface="Calibri"/>
                <a:cs typeface="Calibri"/>
              </a:rPr>
              <a:t>G </a:t>
            </a:r>
            <a:r>
              <a:rPr sz="2800" spc="-35" dirty="0">
                <a:solidFill>
                  <a:srgbClr val="929292"/>
                </a:solidFill>
                <a:latin typeface="Calibri"/>
                <a:cs typeface="Calibri"/>
              </a:rPr>
              <a:t>Turun</a:t>
            </a:r>
            <a:r>
              <a:rPr sz="2800" spc="-15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929292"/>
                </a:solidFill>
                <a:latin typeface="Calibri"/>
                <a:cs typeface="Calibri"/>
              </a:rPr>
              <a:t>dan</a:t>
            </a:r>
            <a:r>
              <a:rPr sz="2800" spc="-1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929292"/>
                </a:solidFill>
                <a:latin typeface="Calibri"/>
                <a:cs typeface="Calibri"/>
              </a:rPr>
              <a:t>Pajak</a:t>
            </a:r>
            <a:r>
              <a:rPr sz="2800" spc="1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Naik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08317" y="6375717"/>
            <a:ext cx="6423025" cy="3688715"/>
            <a:chOff x="508317" y="6375717"/>
            <a:chExt cx="6423025" cy="3688715"/>
          </a:xfrm>
        </p:grpSpPr>
        <p:sp>
          <p:nvSpPr>
            <p:cNvPr id="11" name="object 11"/>
            <p:cNvSpPr/>
            <p:nvPr/>
          </p:nvSpPr>
          <p:spPr>
            <a:xfrm>
              <a:off x="513080" y="6380479"/>
              <a:ext cx="6413500" cy="3679190"/>
            </a:xfrm>
            <a:custGeom>
              <a:avLst/>
              <a:gdLst/>
              <a:ahLst/>
              <a:cxnLst/>
              <a:rect l="l" t="t" r="r" b="b"/>
              <a:pathLst>
                <a:path w="6413500" h="3679190">
                  <a:moveTo>
                    <a:pt x="1877059" y="0"/>
                  </a:moveTo>
                  <a:lnTo>
                    <a:pt x="1877059" y="3678948"/>
                  </a:lnTo>
                </a:path>
                <a:path w="6413500" h="3679190">
                  <a:moveTo>
                    <a:pt x="0" y="3319780"/>
                  </a:moveTo>
                  <a:lnTo>
                    <a:pt x="6413246" y="3319780"/>
                  </a:lnTo>
                </a:path>
              </a:pathLst>
            </a:custGeom>
            <a:ln w="9525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85540" y="8219439"/>
              <a:ext cx="0" cy="1496695"/>
            </a:xfrm>
            <a:custGeom>
              <a:avLst/>
              <a:gdLst/>
              <a:ahLst/>
              <a:cxnLst/>
              <a:rect l="l" t="t" r="r" b="b"/>
              <a:pathLst>
                <a:path h="1496695">
                  <a:moveTo>
                    <a:pt x="0" y="0"/>
                  </a:moveTo>
                  <a:lnTo>
                    <a:pt x="0" y="1496364"/>
                  </a:lnTo>
                </a:path>
              </a:pathLst>
            </a:custGeom>
            <a:ln w="9525">
              <a:solidFill>
                <a:srgbClr val="3E3E3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391409" y="8162289"/>
              <a:ext cx="2724150" cy="58419"/>
            </a:xfrm>
            <a:custGeom>
              <a:avLst/>
              <a:gdLst/>
              <a:ahLst/>
              <a:cxnLst/>
              <a:rect l="l" t="t" r="r" b="b"/>
              <a:pathLst>
                <a:path w="2724150" h="58420">
                  <a:moveTo>
                    <a:pt x="0" y="58165"/>
                  </a:moveTo>
                  <a:lnTo>
                    <a:pt x="2723641" y="0"/>
                  </a:lnTo>
                </a:path>
              </a:pathLst>
            </a:custGeom>
            <a:ln w="285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96819" y="6578599"/>
              <a:ext cx="3065780" cy="2244725"/>
            </a:xfrm>
            <a:custGeom>
              <a:avLst/>
              <a:gdLst/>
              <a:ahLst/>
              <a:cxnLst/>
              <a:rect l="l" t="t" r="r" b="b"/>
              <a:pathLst>
                <a:path w="3065779" h="2244725">
                  <a:moveTo>
                    <a:pt x="0" y="744219"/>
                  </a:moveTo>
                  <a:lnTo>
                    <a:pt x="2031238" y="2244216"/>
                  </a:lnTo>
                </a:path>
                <a:path w="3065779" h="2244725">
                  <a:moveTo>
                    <a:pt x="381000" y="0"/>
                  </a:moveTo>
                  <a:lnTo>
                    <a:pt x="3065272" y="1904111"/>
                  </a:lnTo>
                </a:path>
              </a:pathLst>
            </a:custGeom>
            <a:ln w="9525">
              <a:solidFill>
                <a:srgbClr val="0063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096509" y="8187689"/>
              <a:ext cx="0" cy="1496695"/>
            </a:xfrm>
            <a:custGeom>
              <a:avLst/>
              <a:gdLst/>
              <a:ahLst/>
              <a:cxnLst/>
              <a:rect l="l" t="t" r="r" b="b"/>
              <a:pathLst>
                <a:path h="1496695">
                  <a:moveTo>
                    <a:pt x="0" y="0"/>
                  </a:moveTo>
                  <a:lnTo>
                    <a:pt x="0" y="1496364"/>
                  </a:lnTo>
                </a:path>
              </a:pathLst>
            </a:custGeom>
            <a:ln w="28575">
              <a:solidFill>
                <a:srgbClr val="3E3E3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508317" y="2290762"/>
            <a:ext cx="6423025" cy="3806190"/>
            <a:chOff x="508317" y="2290762"/>
            <a:chExt cx="6423025" cy="3806190"/>
          </a:xfrm>
        </p:grpSpPr>
        <p:sp>
          <p:nvSpPr>
            <p:cNvPr id="17" name="object 17"/>
            <p:cNvSpPr/>
            <p:nvPr/>
          </p:nvSpPr>
          <p:spPr>
            <a:xfrm>
              <a:off x="513080" y="2413000"/>
              <a:ext cx="6413500" cy="3679190"/>
            </a:xfrm>
            <a:custGeom>
              <a:avLst/>
              <a:gdLst/>
              <a:ahLst/>
              <a:cxnLst/>
              <a:rect l="l" t="t" r="r" b="b"/>
              <a:pathLst>
                <a:path w="6413500" h="3679190">
                  <a:moveTo>
                    <a:pt x="1877059" y="0"/>
                  </a:moveTo>
                  <a:lnTo>
                    <a:pt x="1877059" y="3678936"/>
                  </a:lnTo>
                </a:path>
                <a:path w="6413500" h="3679190">
                  <a:moveTo>
                    <a:pt x="0" y="3319779"/>
                  </a:moveTo>
                  <a:lnTo>
                    <a:pt x="6413246" y="3319779"/>
                  </a:lnTo>
                </a:path>
              </a:pathLst>
            </a:custGeom>
            <a:ln w="9525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391409" y="2305050"/>
              <a:ext cx="3563620" cy="3429635"/>
            </a:xfrm>
            <a:custGeom>
              <a:avLst/>
              <a:gdLst/>
              <a:ahLst/>
              <a:cxnLst/>
              <a:rect l="l" t="t" r="r" b="b"/>
              <a:pathLst>
                <a:path w="3563620" h="3429635">
                  <a:moveTo>
                    <a:pt x="0" y="3429508"/>
                  </a:moveTo>
                  <a:lnTo>
                    <a:pt x="3563619" y="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390140" y="2636520"/>
              <a:ext cx="4104640" cy="1405255"/>
            </a:xfrm>
            <a:custGeom>
              <a:avLst/>
              <a:gdLst/>
              <a:ahLst/>
              <a:cxnLst/>
              <a:rect l="l" t="t" r="r" b="b"/>
              <a:pathLst>
                <a:path w="4104640" h="1405254">
                  <a:moveTo>
                    <a:pt x="0" y="1405001"/>
                  </a:moveTo>
                  <a:lnTo>
                    <a:pt x="4104513" y="0"/>
                  </a:lnTo>
                </a:path>
              </a:pathLst>
            </a:custGeom>
            <a:ln w="9525">
              <a:solidFill>
                <a:srgbClr val="0097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05859" y="3139439"/>
              <a:ext cx="1407160" cy="2592705"/>
            </a:xfrm>
            <a:custGeom>
              <a:avLst/>
              <a:gdLst/>
              <a:ahLst/>
              <a:cxnLst/>
              <a:rect l="l" t="t" r="r" b="b"/>
              <a:pathLst>
                <a:path w="1407160" h="2592704">
                  <a:moveTo>
                    <a:pt x="62484" y="447039"/>
                  </a:moveTo>
                  <a:lnTo>
                    <a:pt x="0" y="2591942"/>
                  </a:lnTo>
                </a:path>
                <a:path w="1407160" h="2592704">
                  <a:moveTo>
                    <a:pt x="1407160" y="0"/>
                  </a:moveTo>
                  <a:lnTo>
                    <a:pt x="1407160" y="2592323"/>
                  </a:lnTo>
                </a:path>
              </a:pathLst>
            </a:custGeom>
            <a:ln w="1905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3566795" y="5780404"/>
            <a:ext cx="3994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25" spc="-7" baseline="-20671" dirty="0">
                <a:solidFill>
                  <a:srgbClr val="3E3E3E"/>
                </a:solidFill>
                <a:latin typeface="Calibri"/>
                <a:cs typeface="Calibri"/>
              </a:rPr>
              <a:t>F</a:t>
            </a:r>
            <a:endParaRPr sz="3225" baseline="-20671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30851" y="5758815"/>
            <a:ext cx="2235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72534" y="6544627"/>
            <a:ext cx="3949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3E3E3E"/>
                </a:solidFill>
                <a:latin typeface="Calibri"/>
                <a:cs typeface="Calibri"/>
              </a:rPr>
              <a:t>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22065" y="9045257"/>
            <a:ext cx="1138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E3E3E"/>
                </a:solidFill>
                <a:latin typeface="Calibri"/>
                <a:cs typeface="Calibri"/>
              </a:rPr>
              <a:t>Gap</a:t>
            </a:r>
            <a:r>
              <a:rPr sz="24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E3E3E"/>
                </a:solidFill>
                <a:latin typeface="Calibri"/>
                <a:cs typeface="Calibri"/>
              </a:rPr>
              <a:t>GNP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17620" y="5067046"/>
            <a:ext cx="1138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E3E3E"/>
                </a:solidFill>
                <a:latin typeface="Calibri"/>
                <a:cs typeface="Calibri"/>
              </a:rPr>
              <a:t>Gap</a:t>
            </a:r>
            <a:r>
              <a:rPr sz="24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E3E3E"/>
                </a:solidFill>
                <a:latin typeface="Calibri"/>
                <a:cs typeface="Calibri"/>
              </a:rPr>
              <a:t>GNP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415158" y="4116578"/>
            <a:ext cx="2565400" cy="924560"/>
            <a:chOff x="2415158" y="4116578"/>
            <a:chExt cx="2565400" cy="924560"/>
          </a:xfrm>
        </p:grpSpPr>
        <p:sp>
          <p:nvSpPr>
            <p:cNvPr id="27" name="object 27"/>
            <p:cNvSpPr/>
            <p:nvPr/>
          </p:nvSpPr>
          <p:spPr>
            <a:xfrm>
              <a:off x="3806062" y="4908296"/>
              <a:ext cx="1174750" cy="132715"/>
            </a:xfrm>
            <a:custGeom>
              <a:avLst/>
              <a:gdLst/>
              <a:ahLst/>
              <a:cxnLst/>
              <a:rect l="l" t="t" r="r" b="b"/>
              <a:pathLst>
                <a:path w="1174750" h="132714">
                  <a:moveTo>
                    <a:pt x="113791" y="0"/>
                  </a:moveTo>
                  <a:lnTo>
                    <a:pt x="0" y="66294"/>
                  </a:lnTo>
                  <a:lnTo>
                    <a:pt x="113791" y="132587"/>
                  </a:lnTo>
                  <a:lnTo>
                    <a:pt x="122554" y="130301"/>
                  </a:lnTo>
                  <a:lnTo>
                    <a:pt x="126491" y="123443"/>
                  </a:lnTo>
                  <a:lnTo>
                    <a:pt x="130428" y="116712"/>
                  </a:lnTo>
                  <a:lnTo>
                    <a:pt x="128142" y="107950"/>
                  </a:lnTo>
                  <a:lnTo>
                    <a:pt x="81033" y="80517"/>
                  </a:lnTo>
                  <a:lnTo>
                    <a:pt x="28447" y="80517"/>
                  </a:lnTo>
                  <a:lnTo>
                    <a:pt x="28447" y="51942"/>
                  </a:lnTo>
                  <a:lnTo>
                    <a:pt x="81250" y="51942"/>
                  </a:lnTo>
                  <a:lnTo>
                    <a:pt x="128142" y="24637"/>
                  </a:lnTo>
                  <a:lnTo>
                    <a:pt x="130428" y="15875"/>
                  </a:lnTo>
                  <a:lnTo>
                    <a:pt x="126491" y="9143"/>
                  </a:lnTo>
                  <a:lnTo>
                    <a:pt x="122554" y="2286"/>
                  </a:lnTo>
                  <a:lnTo>
                    <a:pt x="113791" y="0"/>
                  </a:lnTo>
                  <a:close/>
                </a:path>
                <a:path w="1174750" h="132714">
                  <a:moveTo>
                    <a:pt x="1117577" y="66294"/>
                  </a:moveTo>
                  <a:lnTo>
                    <a:pt x="1046098" y="107950"/>
                  </a:lnTo>
                  <a:lnTo>
                    <a:pt x="1043812" y="116712"/>
                  </a:lnTo>
                  <a:lnTo>
                    <a:pt x="1047876" y="123443"/>
                  </a:lnTo>
                  <a:lnTo>
                    <a:pt x="1051813" y="130301"/>
                  </a:lnTo>
                  <a:lnTo>
                    <a:pt x="1060576" y="132587"/>
                  </a:lnTo>
                  <a:lnTo>
                    <a:pt x="1149854" y="80517"/>
                  </a:lnTo>
                  <a:lnTo>
                    <a:pt x="1145920" y="80517"/>
                  </a:lnTo>
                  <a:lnTo>
                    <a:pt x="1145920" y="78612"/>
                  </a:lnTo>
                  <a:lnTo>
                    <a:pt x="1138681" y="78612"/>
                  </a:lnTo>
                  <a:lnTo>
                    <a:pt x="1117577" y="66294"/>
                  </a:lnTo>
                  <a:close/>
                </a:path>
                <a:path w="1174750" h="132714">
                  <a:moveTo>
                    <a:pt x="81250" y="51942"/>
                  </a:moveTo>
                  <a:lnTo>
                    <a:pt x="28447" y="51942"/>
                  </a:lnTo>
                  <a:lnTo>
                    <a:pt x="28447" y="80517"/>
                  </a:lnTo>
                  <a:lnTo>
                    <a:pt x="81033" y="80517"/>
                  </a:lnTo>
                  <a:lnTo>
                    <a:pt x="77769" y="78612"/>
                  </a:lnTo>
                  <a:lnTo>
                    <a:pt x="35559" y="78612"/>
                  </a:lnTo>
                  <a:lnTo>
                    <a:pt x="35559" y="53975"/>
                  </a:lnTo>
                  <a:lnTo>
                    <a:pt x="77769" y="53975"/>
                  </a:lnTo>
                  <a:lnTo>
                    <a:pt x="81250" y="51942"/>
                  </a:lnTo>
                  <a:close/>
                </a:path>
                <a:path w="1174750" h="132714">
                  <a:moveTo>
                    <a:pt x="1092991" y="51942"/>
                  </a:moveTo>
                  <a:lnTo>
                    <a:pt x="81250" y="51942"/>
                  </a:lnTo>
                  <a:lnTo>
                    <a:pt x="56664" y="66294"/>
                  </a:lnTo>
                  <a:lnTo>
                    <a:pt x="81033" y="80517"/>
                  </a:lnTo>
                  <a:lnTo>
                    <a:pt x="1093208" y="80517"/>
                  </a:lnTo>
                  <a:lnTo>
                    <a:pt x="1117577" y="66294"/>
                  </a:lnTo>
                  <a:lnTo>
                    <a:pt x="1092991" y="51942"/>
                  </a:lnTo>
                  <a:close/>
                </a:path>
                <a:path w="1174750" h="132714">
                  <a:moveTo>
                    <a:pt x="1149631" y="51942"/>
                  </a:moveTo>
                  <a:lnTo>
                    <a:pt x="1145920" y="51942"/>
                  </a:lnTo>
                  <a:lnTo>
                    <a:pt x="1145920" y="80517"/>
                  </a:lnTo>
                  <a:lnTo>
                    <a:pt x="1149854" y="80517"/>
                  </a:lnTo>
                  <a:lnTo>
                    <a:pt x="1174241" y="66294"/>
                  </a:lnTo>
                  <a:lnTo>
                    <a:pt x="1149631" y="51942"/>
                  </a:lnTo>
                  <a:close/>
                </a:path>
                <a:path w="1174750" h="132714">
                  <a:moveTo>
                    <a:pt x="35559" y="53975"/>
                  </a:moveTo>
                  <a:lnTo>
                    <a:pt x="35559" y="78612"/>
                  </a:lnTo>
                  <a:lnTo>
                    <a:pt x="56664" y="66294"/>
                  </a:lnTo>
                  <a:lnTo>
                    <a:pt x="35559" y="53975"/>
                  </a:lnTo>
                  <a:close/>
                </a:path>
                <a:path w="1174750" h="132714">
                  <a:moveTo>
                    <a:pt x="56664" y="66294"/>
                  </a:moveTo>
                  <a:lnTo>
                    <a:pt x="35559" y="78612"/>
                  </a:lnTo>
                  <a:lnTo>
                    <a:pt x="77769" y="78612"/>
                  </a:lnTo>
                  <a:lnTo>
                    <a:pt x="56664" y="66294"/>
                  </a:lnTo>
                  <a:close/>
                </a:path>
                <a:path w="1174750" h="132714">
                  <a:moveTo>
                    <a:pt x="1138681" y="53975"/>
                  </a:moveTo>
                  <a:lnTo>
                    <a:pt x="1117577" y="66294"/>
                  </a:lnTo>
                  <a:lnTo>
                    <a:pt x="1138681" y="78612"/>
                  </a:lnTo>
                  <a:lnTo>
                    <a:pt x="1138681" y="53975"/>
                  </a:lnTo>
                  <a:close/>
                </a:path>
                <a:path w="1174750" h="132714">
                  <a:moveTo>
                    <a:pt x="1145920" y="53975"/>
                  </a:moveTo>
                  <a:lnTo>
                    <a:pt x="1138681" y="53975"/>
                  </a:lnTo>
                  <a:lnTo>
                    <a:pt x="1138681" y="78612"/>
                  </a:lnTo>
                  <a:lnTo>
                    <a:pt x="1145920" y="78612"/>
                  </a:lnTo>
                  <a:lnTo>
                    <a:pt x="1145920" y="53975"/>
                  </a:lnTo>
                  <a:close/>
                </a:path>
                <a:path w="1174750" h="132714">
                  <a:moveTo>
                    <a:pt x="77769" y="53975"/>
                  </a:moveTo>
                  <a:lnTo>
                    <a:pt x="35559" y="53975"/>
                  </a:lnTo>
                  <a:lnTo>
                    <a:pt x="56664" y="66294"/>
                  </a:lnTo>
                  <a:lnTo>
                    <a:pt x="77769" y="53975"/>
                  </a:lnTo>
                  <a:close/>
                </a:path>
                <a:path w="1174750" h="132714">
                  <a:moveTo>
                    <a:pt x="1060576" y="0"/>
                  </a:moveTo>
                  <a:lnTo>
                    <a:pt x="1051813" y="2286"/>
                  </a:lnTo>
                  <a:lnTo>
                    <a:pt x="1047876" y="9143"/>
                  </a:lnTo>
                  <a:lnTo>
                    <a:pt x="1043812" y="15875"/>
                  </a:lnTo>
                  <a:lnTo>
                    <a:pt x="1046098" y="24637"/>
                  </a:lnTo>
                  <a:lnTo>
                    <a:pt x="1117577" y="66294"/>
                  </a:lnTo>
                  <a:lnTo>
                    <a:pt x="1138681" y="53975"/>
                  </a:lnTo>
                  <a:lnTo>
                    <a:pt x="1145920" y="53975"/>
                  </a:lnTo>
                  <a:lnTo>
                    <a:pt x="1145920" y="51942"/>
                  </a:lnTo>
                  <a:lnTo>
                    <a:pt x="1149631" y="51942"/>
                  </a:lnTo>
                  <a:lnTo>
                    <a:pt x="106057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415158" y="4116578"/>
              <a:ext cx="1109345" cy="433070"/>
            </a:xfrm>
            <a:custGeom>
              <a:avLst/>
              <a:gdLst/>
              <a:ahLst/>
              <a:cxnLst/>
              <a:rect l="l" t="t" r="r" b="b"/>
              <a:pathLst>
                <a:path w="1109345" h="433070">
                  <a:moveTo>
                    <a:pt x="12827" y="322707"/>
                  </a:moveTo>
                  <a:lnTo>
                    <a:pt x="10795" y="322707"/>
                  </a:lnTo>
                  <a:lnTo>
                    <a:pt x="9906" y="322961"/>
                  </a:lnTo>
                  <a:lnTo>
                    <a:pt x="8890" y="323088"/>
                  </a:lnTo>
                  <a:lnTo>
                    <a:pt x="7747" y="323342"/>
                  </a:lnTo>
                  <a:lnTo>
                    <a:pt x="6350" y="323850"/>
                  </a:lnTo>
                  <a:lnTo>
                    <a:pt x="5207" y="324231"/>
                  </a:lnTo>
                  <a:lnTo>
                    <a:pt x="3175" y="325120"/>
                  </a:lnTo>
                  <a:lnTo>
                    <a:pt x="2413" y="325627"/>
                  </a:lnTo>
                  <a:lnTo>
                    <a:pt x="1651" y="326009"/>
                  </a:lnTo>
                  <a:lnTo>
                    <a:pt x="635" y="326771"/>
                  </a:lnTo>
                  <a:lnTo>
                    <a:pt x="381" y="327151"/>
                  </a:lnTo>
                  <a:lnTo>
                    <a:pt x="254" y="327533"/>
                  </a:lnTo>
                  <a:lnTo>
                    <a:pt x="0" y="327913"/>
                  </a:lnTo>
                  <a:lnTo>
                    <a:pt x="0" y="328422"/>
                  </a:lnTo>
                  <a:lnTo>
                    <a:pt x="254" y="328802"/>
                  </a:lnTo>
                  <a:lnTo>
                    <a:pt x="34417" y="431546"/>
                  </a:lnTo>
                  <a:lnTo>
                    <a:pt x="34671" y="431926"/>
                  </a:lnTo>
                  <a:lnTo>
                    <a:pt x="35052" y="432181"/>
                  </a:lnTo>
                  <a:lnTo>
                    <a:pt x="35306" y="432435"/>
                  </a:lnTo>
                  <a:lnTo>
                    <a:pt x="35814" y="432562"/>
                  </a:lnTo>
                  <a:lnTo>
                    <a:pt x="37846" y="432562"/>
                  </a:lnTo>
                  <a:lnTo>
                    <a:pt x="38862" y="432308"/>
                  </a:lnTo>
                  <a:lnTo>
                    <a:pt x="39751" y="432181"/>
                  </a:lnTo>
                  <a:lnTo>
                    <a:pt x="40893" y="431800"/>
                  </a:lnTo>
                  <a:lnTo>
                    <a:pt x="42291" y="431419"/>
                  </a:lnTo>
                  <a:lnTo>
                    <a:pt x="44704" y="430530"/>
                  </a:lnTo>
                  <a:lnTo>
                    <a:pt x="45593" y="430022"/>
                  </a:lnTo>
                  <a:lnTo>
                    <a:pt x="46482" y="429641"/>
                  </a:lnTo>
                  <a:lnTo>
                    <a:pt x="47117" y="429260"/>
                  </a:lnTo>
                  <a:lnTo>
                    <a:pt x="48133" y="428498"/>
                  </a:lnTo>
                  <a:lnTo>
                    <a:pt x="48387" y="428117"/>
                  </a:lnTo>
                  <a:lnTo>
                    <a:pt x="48514" y="427736"/>
                  </a:lnTo>
                  <a:lnTo>
                    <a:pt x="48514" y="426466"/>
                  </a:lnTo>
                  <a:lnTo>
                    <a:pt x="14224" y="323723"/>
                  </a:lnTo>
                  <a:lnTo>
                    <a:pt x="13970" y="323342"/>
                  </a:lnTo>
                  <a:lnTo>
                    <a:pt x="13716" y="323088"/>
                  </a:lnTo>
                  <a:lnTo>
                    <a:pt x="13335" y="322834"/>
                  </a:lnTo>
                  <a:lnTo>
                    <a:pt x="12827" y="322707"/>
                  </a:lnTo>
                  <a:close/>
                </a:path>
                <a:path w="1109345" h="433070">
                  <a:moveTo>
                    <a:pt x="61341" y="337438"/>
                  </a:moveTo>
                  <a:lnTo>
                    <a:pt x="60579" y="337438"/>
                  </a:lnTo>
                  <a:lnTo>
                    <a:pt x="59817" y="337693"/>
                  </a:lnTo>
                  <a:lnTo>
                    <a:pt x="58928" y="337820"/>
                  </a:lnTo>
                  <a:lnTo>
                    <a:pt x="57912" y="338200"/>
                  </a:lnTo>
                  <a:lnTo>
                    <a:pt x="56768" y="338582"/>
                  </a:lnTo>
                  <a:lnTo>
                    <a:pt x="55499" y="338963"/>
                  </a:lnTo>
                  <a:lnTo>
                    <a:pt x="54483" y="339344"/>
                  </a:lnTo>
                  <a:lnTo>
                    <a:pt x="53721" y="339725"/>
                  </a:lnTo>
                  <a:lnTo>
                    <a:pt x="52959" y="339979"/>
                  </a:lnTo>
                  <a:lnTo>
                    <a:pt x="52451" y="340360"/>
                  </a:lnTo>
                  <a:lnTo>
                    <a:pt x="52070" y="340868"/>
                  </a:lnTo>
                  <a:lnTo>
                    <a:pt x="51562" y="341249"/>
                  </a:lnTo>
                  <a:lnTo>
                    <a:pt x="51308" y="342011"/>
                  </a:lnTo>
                  <a:lnTo>
                    <a:pt x="51181" y="342264"/>
                  </a:lnTo>
                  <a:lnTo>
                    <a:pt x="51308" y="342773"/>
                  </a:lnTo>
                  <a:lnTo>
                    <a:pt x="76073" y="417322"/>
                  </a:lnTo>
                  <a:lnTo>
                    <a:pt x="76327" y="417702"/>
                  </a:lnTo>
                  <a:lnTo>
                    <a:pt x="76454" y="418084"/>
                  </a:lnTo>
                  <a:lnTo>
                    <a:pt x="76835" y="418338"/>
                  </a:lnTo>
                  <a:lnTo>
                    <a:pt x="77089" y="418592"/>
                  </a:lnTo>
                  <a:lnTo>
                    <a:pt x="77470" y="418719"/>
                  </a:lnTo>
                  <a:lnTo>
                    <a:pt x="79502" y="418719"/>
                  </a:lnTo>
                  <a:lnTo>
                    <a:pt x="80391" y="418464"/>
                  </a:lnTo>
                  <a:lnTo>
                    <a:pt x="81280" y="418338"/>
                  </a:lnTo>
                  <a:lnTo>
                    <a:pt x="82423" y="418084"/>
                  </a:lnTo>
                  <a:lnTo>
                    <a:pt x="83693" y="417575"/>
                  </a:lnTo>
                  <a:lnTo>
                    <a:pt x="85090" y="417195"/>
                  </a:lnTo>
                  <a:lnTo>
                    <a:pt x="86233" y="416687"/>
                  </a:lnTo>
                  <a:lnTo>
                    <a:pt x="86995" y="416306"/>
                  </a:lnTo>
                  <a:lnTo>
                    <a:pt x="87884" y="415925"/>
                  </a:lnTo>
                  <a:lnTo>
                    <a:pt x="88518" y="415544"/>
                  </a:lnTo>
                  <a:lnTo>
                    <a:pt x="88900" y="415163"/>
                  </a:lnTo>
                  <a:lnTo>
                    <a:pt x="89408" y="414782"/>
                  </a:lnTo>
                  <a:lnTo>
                    <a:pt x="89662" y="414400"/>
                  </a:lnTo>
                  <a:lnTo>
                    <a:pt x="89916" y="413638"/>
                  </a:lnTo>
                  <a:lnTo>
                    <a:pt x="89916" y="413258"/>
                  </a:lnTo>
                  <a:lnTo>
                    <a:pt x="89662" y="412750"/>
                  </a:lnTo>
                  <a:lnTo>
                    <a:pt x="72517" y="360934"/>
                  </a:lnTo>
                  <a:lnTo>
                    <a:pt x="74676" y="355092"/>
                  </a:lnTo>
                  <a:lnTo>
                    <a:pt x="77089" y="350266"/>
                  </a:lnTo>
                  <a:lnTo>
                    <a:pt x="78086" y="348869"/>
                  </a:lnTo>
                  <a:lnTo>
                    <a:pt x="66929" y="348869"/>
                  </a:lnTo>
                  <a:lnTo>
                    <a:pt x="63754" y="339089"/>
                  </a:lnTo>
                  <a:lnTo>
                    <a:pt x="63373" y="338327"/>
                  </a:lnTo>
                  <a:lnTo>
                    <a:pt x="62992" y="338074"/>
                  </a:lnTo>
                  <a:lnTo>
                    <a:pt x="62738" y="337820"/>
                  </a:lnTo>
                  <a:lnTo>
                    <a:pt x="62357" y="337693"/>
                  </a:lnTo>
                  <a:lnTo>
                    <a:pt x="61341" y="337438"/>
                  </a:lnTo>
                  <a:close/>
                </a:path>
                <a:path w="1109345" h="433070">
                  <a:moveTo>
                    <a:pt x="119558" y="338582"/>
                  </a:moveTo>
                  <a:lnTo>
                    <a:pt x="93726" y="338582"/>
                  </a:lnTo>
                  <a:lnTo>
                    <a:pt x="96139" y="338836"/>
                  </a:lnTo>
                  <a:lnTo>
                    <a:pt x="98425" y="339217"/>
                  </a:lnTo>
                  <a:lnTo>
                    <a:pt x="126492" y="400938"/>
                  </a:lnTo>
                  <a:lnTo>
                    <a:pt x="126746" y="401320"/>
                  </a:lnTo>
                  <a:lnTo>
                    <a:pt x="127127" y="401574"/>
                  </a:lnTo>
                  <a:lnTo>
                    <a:pt x="127381" y="401827"/>
                  </a:lnTo>
                  <a:lnTo>
                    <a:pt x="127889" y="401955"/>
                  </a:lnTo>
                  <a:lnTo>
                    <a:pt x="128397" y="401955"/>
                  </a:lnTo>
                  <a:lnTo>
                    <a:pt x="129032" y="402082"/>
                  </a:lnTo>
                  <a:lnTo>
                    <a:pt x="129667" y="401955"/>
                  </a:lnTo>
                  <a:lnTo>
                    <a:pt x="130683" y="401827"/>
                  </a:lnTo>
                  <a:lnTo>
                    <a:pt x="131572" y="401574"/>
                  </a:lnTo>
                  <a:lnTo>
                    <a:pt x="132715" y="401320"/>
                  </a:lnTo>
                  <a:lnTo>
                    <a:pt x="134112" y="400812"/>
                  </a:lnTo>
                  <a:lnTo>
                    <a:pt x="135382" y="400431"/>
                  </a:lnTo>
                  <a:lnTo>
                    <a:pt x="136398" y="399923"/>
                  </a:lnTo>
                  <a:lnTo>
                    <a:pt x="140081" y="396875"/>
                  </a:lnTo>
                  <a:lnTo>
                    <a:pt x="139954" y="395986"/>
                  </a:lnTo>
                  <a:lnTo>
                    <a:pt x="124841" y="350774"/>
                  </a:lnTo>
                  <a:lnTo>
                    <a:pt x="123190" y="345567"/>
                  </a:lnTo>
                  <a:lnTo>
                    <a:pt x="121158" y="341122"/>
                  </a:lnTo>
                  <a:lnTo>
                    <a:pt x="119558" y="338582"/>
                  </a:lnTo>
                  <a:close/>
                </a:path>
                <a:path w="1109345" h="433070">
                  <a:moveTo>
                    <a:pt x="162427" y="321437"/>
                  </a:moveTo>
                  <a:lnTo>
                    <a:pt x="147193" y="321437"/>
                  </a:lnTo>
                  <a:lnTo>
                    <a:pt x="168783" y="386461"/>
                  </a:lnTo>
                  <a:lnTo>
                    <a:pt x="169037" y="386842"/>
                  </a:lnTo>
                  <a:lnTo>
                    <a:pt x="169164" y="387223"/>
                  </a:lnTo>
                  <a:lnTo>
                    <a:pt x="169545" y="387350"/>
                  </a:lnTo>
                  <a:lnTo>
                    <a:pt x="169799" y="387604"/>
                  </a:lnTo>
                  <a:lnTo>
                    <a:pt x="170307" y="387731"/>
                  </a:lnTo>
                  <a:lnTo>
                    <a:pt x="170942" y="387858"/>
                  </a:lnTo>
                  <a:lnTo>
                    <a:pt x="171450" y="387858"/>
                  </a:lnTo>
                  <a:lnTo>
                    <a:pt x="172212" y="387731"/>
                  </a:lnTo>
                  <a:lnTo>
                    <a:pt x="174117" y="387476"/>
                  </a:lnTo>
                  <a:lnTo>
                    <a:pt x="175260" y="387096"/>
                  </a:lnTo>
                  <a:lnTo>
                    <a:pt x="176530" y="386714"/>
                  </a:lnTo>
                  <a:lnTo>
                    <a:pt x="177800" y="386207"/>
                  </a:lnTo>
                  <a:lnTo>
                    <a:pt x="178943" y="385825"/>
                  </a:lnTo>
                  <a:lnTo>
                    <a:pt x="179705" y="385445"/>
                  </a:lnTo>
                  <a:lnTo>
                    <a:pt x="180594" y="385063"/>
                  </a:lnTo>
                  <a:lnTo>
                    <a:pt x="181737" y="384175"/>
                  </a:lnTo>
                  <a:lnTo>
                    <a:pt x="182118" y="383794"/>
                  </a:lnTo>
                  <a:lnTo>
                    <a:pt x="182372" y="383413"/>
                  </a:lnTo>
                  <a:lnTo>
                    <a:pt x="182626" y="382650"/>
                  </a:lnTo>
                  <a:lnTo>
                    <a:pt x="182626" y="382270"/>
                  </a:lnTo>
                  <a:lnTo>
                    <a:pt x="162427" y="321437"/>
                  </a:lnTo>
                  <a:close/>
                </a:path>
                <a:path w="1109345" h="433070">
                  <a:moveTo>
                    <a:pt x="191389" y="254635"/>
                  </a:moveTo>
                  <a:lnTo>
                    <a:pt x="189484" y="254635"/>
                  </a:lnTo>
                  <a:lnTo>
                    <a:pt x="188595" y="254888"/>
                  </a:lnTo>
                  <a:lnTo>
                    <a:pt x="187579" y="255016"/>
                  </a:lnTo>
                  <a:lnTo>
                    <a:pt x="186436" y="255397"/>
                  </a:lnTo>
                  <a:lnTo>
                    <a:pt x="185166" y="255777"/>
                  </a:lnTo>
                  <a:lnTo>
                    <a:pt x="182753" y="256667"/>
                  </a:lnTo>
                  <a:lnTo>
                    <a:pt x="180975" y="257429"/>
                  </a:lnTo>
                  <a:lnTo>
                    <a:pt x="180340" y="257810"/>
                  </a:lnTo>
                  <a:lnTo>
                    <a:pt x="179451" y="258699"/>
                  </a:lnTo>
                  <a:lnTo>
                    <a:pt x="179197" y="259080"/>
                  </a:lnTo>
                  <a:lnTo>
                    <a:pt x="179197" y="260731"/>
                  </a:lnTo>
                  <a:lnTo>
                    <a:pt x="215857" y="370586"/>
                  </a:lnTo>
                  <a:lnTo>
                    <a:pt x="216027" y="371221"/>
                  </a:lnTo>
                  <a:lnTo>
                    <a:pt x="216789" y="371983"/>
                  </a:lnTo>
                  <a:lnTo>
                    <a:pt x="217297" y="372110"/>
                  </a:lnTo>
                  <a:lnTo>
                    <a:pt x="217932" y="372110"/>
                  </a:lnTo>
                  <a:lnTo>
                    <a:pt x="218440" y="372237"/>
                  </a:lnTo>
                  <a:lnTo>
                    <a:pt x="220091" y="371983"/>
                  </a:lnTo>
                  <a:lnTo>
                    <a:pt x="222123" y="371475"/>
                  </a:lnTo>
                  <a:lnTo>
                    <a:pt x="223520" y="370967"/>
                  </a:lnTo>
                  <a:lnTo>
                    <a:pt x="224917" y="370586"/>
                  </a:lnTo>
                  <a:lnTo>
                    <a:pt x="225933" y="370077"/>
                  </a:lnTo>
                  <a:lnTo>
                    <a:pt x="227711" y="369316"/>
                  </a:lnTo>
                  <a:lnTo>
                    <a:pt x="228346" y="368935"/>
                  </a:lnTo>
                  <a:lnTo>
                    <a:pt x="229108" y="368173"/>
                  </a:lnTo>
                  <a:lnTo>
                    <a:pt x="229362" y="367792"/>
                  </a:lnTo>
                  <a:lnTo>
                    <a:pt x="229616" y="367030"/>
                  </a:lnTo>
                  <a:lnTo>
                    <a:pt x="229489" y="366141"/>
                  </a:lnTo>
                  <a:lnTo>
                    <a:pt x="192786" y="256159"/>
                  </a:lnTo>
                  <a:lnTo>
                    <a:pt x="192659" y="255650"/>
                  </a:lnTo>
                  <a:lnTo>
                    <a:pt x="192151" y="255143"/>
                  </a:lnTo>
                  <a:lnTo>
                    <a:pt x="191389" y="254635"/>
                  </a:lnTo>
                  <a:close/>
                </a:path>
                <a:path w="1109345" h="433070">
                  <a:moveTo>
                    <a:pt x="96901" y="324866"/>
                  </a:moveTo>
                  <a:lnTo>
                    <a:pt x="92456" y="325374"/>
                  </a:lnTo>
                  <a:lnTo>
                    <a:pt x="83312" y="328422"/>
                  </a:lnTo>
                  <a:lnTo>
                    <a:pt x="79502" y="330962"/>
                  </a:lnTo>
                  <a:lnTo>
                    <a:pt x="76073" y="334518"/>
                  </a:lnTo>
                  <a:lnTo>
                    <a:pt x="72643" y="337947"/>
                  </a:lnTo>
                  <a:lnTo>
                    <a:pt x="69596" y="342773"/>
                  </a:lnTo>
                  <a:lnTo>
                    <a:pt x="66929" y="348869"/>
                  </a:lnTo>
                  <a:lnTo>
                    <a:pt x="78086" y="348869"/>
                  </a:lnTo>
                  <a:lnTo>
                    <a:pt x="82168" y="343154"/>
                  </a:lnTo>
                  <a:lnTo>
                    <a:pt x="85217" y="340868"/>
                  </a:lnTo>
                  <a:lnTo>
                    <a:pt x="91313" y="338836"/>
                  </a:lnTo>
                  <a:lnTo>
                    <a:pt x="93726" y="338582"/>
                  </a:lnTo>
                  <a:lnTo>
                    <a:pt x="119558" y="338582"/>
                  </a:lnTo>
                  <a:lnTo>
                    <a:pt x="116840" y="334263"/>
                  </a:lnTo>
                  <a:lnTo>
                    <a:pt x="114300" y="331470"/>
                  </a:lnTo>
                  <a:lnTo>
                    <a:pt x="111252" y="329311"/>
                  </a:lnTo>
                  <a:lnTo>
                    <a:pt x="108204" y="327279"/>
                  </a:lnTo>
                  <a:lnTo>
                    <a:pt x="104775" y="325882"/>
                  </a:lnTo>
                  <a:lnTo>
                    <a:pt x="96901" y="324866"/>
                  </a:lnTo>
                  <a:close/>
                </a:path>
                <a:path w="1109345" h="433070">
                  <a:moveTo>
                    <a:pt x="164211" y="263525"/>
                  </a:moveTo>
                  <a:lnTo>
                    <a:pt x="137541" y="284607"/>
                  </a:lnTo>
                  <a:lnTo>
                    <a:pt x="137922" y="288671"/>
                  </a:lnTo>
                  <a:lnTo>
                    <a:pt x="138176" y="292735"/>
                  </a:lnTo>
                  <a:lnTo>
                    <a:pt x="139192" y="297307"/>
                  </a:lnTo>
                  <a:lnTo>
                    <a:pt x="140843" y="302513"/>
                  </a:lnTo>
                  <a:lnTo>
                    <a:pt x="143383" y="310134"/>
                  </a:lnTo>
                  <a:lnTo>
                    <a:pt x="132969" y="313563"/>
                  </a:lnTo>
                  <a:lnTo>
                    <a:pt x="132207" y="313944"/>
                  </a:lnTo>
                  <a:lnTo>
                    <a:pt x="131953" y="314325"/>
                  </a:lnTo>
                  <a:lnTo>
                    <a:pt x="131699" y="314579"/>
                  </a:lnTo>
                  <a:lnTo>
                    <a:pt x="131445" y="314960"/>
                  </a:lnTo>
                  <a:lnTo>
                    <a:pt x="131339" y="316864"/>
                  </a:lnTo>
                  <a:lnTo>
                    <a:pt x="131572" y="318262"/>
                  </a:lnTo>
                  <a:lnTo>
                    <a:pt x="131826" y="319150"/>
                  </a:lnTo>
                  <a:lnTo>
                    <a:pt x="132207" y="320167"/>
                  </a:lnTo>
                  <a:lnTo>
                    <a:pt x="132842" y="322199"/>
                  </a:lnTo>
                  <a:lnTo>
                    <a:pt x="133604" y="323469"/>
                  </a:lnTo>
                  <a:lnTo>
                    <a:pt x="134366" y="324231"/>
                  </a:lnTo>
                  <a:lnTo>
                    <a:pt x="135001" y="324993"/>
                  </a:lnTo>
                  <a:lnTo>
                    <a:pt x="135890" y="325247"/>
                  </a:lnTo>
                  <a:lnTo>
                    <a:pt x="136779" y="324866"/>
                  </a:lnTo>
                  <a:lnTo>
                    <a:pt x="147193" y="321437"/>
                  </a:lnTo>
                  <a:lnTo>
                    <a:pt x="162427" y="321437"/>
                  </a:lnTo>
                  <a:lnTo>
                    <a:pt x="160909" y="316864"/>
                  </a:lnTo>
                  <a:lnTo>
                    <a:pt x="177419" y="311404"/>
                  </a:lnTo>
                  <a:lnTo>
                    <a:pt x="178181" y="311023"/>
                  </a:lnTo>
                  <a:lnTo>
                    <a:pt x="178689" y="310388"/>
                  </a:lnTo>
                  <a:lnTo>
                    <a:pt x="179197" y="308356"/>
                  </a:lnTo>
                  <a:lnTo>
                    <a:pt x="178943" y="306832"/>
                  </a:lnTo>
                  <a:lnTo>
                    <a:pt x="178546" y="305562"/>
                  </a:lnTo>
                  <a:lnTo>
                    <a:pt x="157099" y="305562"/>
                  </a:lnTo>
                  <a:lnTo>
                    <a:pt x="154344" y="297307"/>
                  </a:lnTo>
                  <a:lnTo>
                    <a:pt x="153289" y="294259"/>
                  </a:lnTo>
                  <a:lnTo>
                    <a:pt x="152654" y="291592"/>
                  </a:lnTo>
                  <a:lnTo>
                    <a:pt x="151892" y="286893"/>
                  </a:lnTo>
                  <a:lnTo>
                    <a:pt x="151964" y="284607"/>
                  </a:lnTo>
                  <a:lnTo>
                    <a:pt x="152400" y="283083"/>
                  </a:lnTo>
                  <a:lnTo>
                    <a:pt x="152781" y="281432"/>
                  </a:lnTo>
                  <a:lnTo>
                    <a:pt x="153543" y="280035"/>
                  </a:lnTo>
                  <a:lnTo>
                    <a:pt x="154813" y="278892"/>
                  </a:lnTo>
                  <a:lnTo>
                    <a:pt x="155956" y="277749"/>
                  </a:lnTo>
                  <a:lnTo>
                    <a:pt x="157607" y="276860"/>
                  </a:lnTo>
                  <a:lnTo>
                    <a:pt x="159639" y="276225"/>
                  </a:lnTo>
                  <a:lnTo>
                    <a:pt x="161163" y="275717"/>
                  </a:lnTo>
                  <a:lnTo>
                    <a:pt x="162433" y="275336"/>
                  </a:lnTo>
                  <a:lnTo>
                    <a:pt x="164846" y="275082"/>
                  </a:lnTo>
                  <a:lnTo>
                    <a:pt x="170815" y="275082"/>
                  </a:lnTo>
                  <a:lnTo>
                    <a:pt x="171196" y="274955"/>
                  </a:lnTo>
                  <a:lnTo>
                    <a:pt x="171450" y="274827"/>
                  </a:lnTo>
                  <a:lnTo>
                    <a:pt x="171577" y="274574"/>
                  </a:lnTo>
                  <a:lnTo>
                    <a:pt x="171805" y="272542"/>
                  </a:lnTo>
                  <a:lnTo>
                    <a:pt x="171577" y="271399"/>
                  </a:lnTo>
                  <a:lnTo>
                    <a:pt x="171450" y="270510"/>
                  </a:lnTo>
                  <a:lnTo>
                    <a:pt x="171069" y="269494"/>
                  </a:lnTo>
                  <a:lnTo>
                    <a:pt x="170688" y="268350"/>
                  </a:lnTo>
                  <a:lnTo>
                    <a:pt x="170307" y="267588"/>
                  </a:lnTo>
                  <a:lnTo>
                    <a:pt x="166497" y="263651"/>
                  </a:lnTo>
                  <a:lnTo>
                    <a:pt x="165354" y="263651"/>
                  </a:lnTo>
                  <a:lnTo>
                    <a:pt x="164211" y="263525"/>
                  </a:lnTo>
                  <a:close/>
                </a:path>
                <a:path w="1109345" h="433070">
                  <a:moveTo>
                    <a:pt x="174498" y="299847"/>
                  </a:moveTo>
                  <a:lnTo>
                    <a:pt x="174117" y="299974"/>
                  </a:lnTo>
                  <a:lnTo>
                    <a:pt x="173609" y="300100"/>
                  </a:lnTo>
                  <a:lnTo>
                    <a:pt x="157099" y="305562"/>
                  </a:lnTo>
                  <a:lnTo>
                    <a:pt x="178546" y="305562"/>
                  </a:lnTo>
                  <a:lnTo>
                    <a:pt x="178308" y="304800"/>
                  </a:lnTo>
                  <a:lnTo>
                    <a:pt x="175260" y="300100"/>
                  </a:lnTo>
                  <a:lnTo>
                    <a:pt x="174498" y="299847"/>
                  </a:lnTo>
                  <a:close/>
                </a:path>
                <a:path w="1109345" h="433070">
                  <a:moveTo>
                    <a:pt x="170815" y="275082"/>
                  </a:moveTo>
                  <a:lnTo>
                    <a:pt x="167767" y="275082"/>
                  </a:lnTo>
                  <a:lnTo>
                    <a:pt x="168656" y="275209"/>
                  </a:lnTo>
                  <a:lnTo>
                    <a:pt x="170434" y="275209"/>
                  </a:lnTo>
                  <a:lnTo>
                    <a:pt x="170815" y="275082"/>
                  </a:lnTo>
                  <a:close/>
                </a:path>
                <a:path w="1109345" h="433070">
                  <a:moveTo>
                    <a:pt x="290381" y="281051"/>
                  </a:moveTo>
                  <a:lnTo>
                    <a:pt x="265811" y="281051"/>
                  </a:lnTo>
                  <a:lnTo>
                    <a:pt x="268224" y="281178"/>
                  </a:lnTo>
                  <a:lnTo>
                    <a:pt x="270383" y="281686"/>
                  </a:lnTo>
                  <a:lnTo>
                    <a:pt x="273939" y="283718"/>
                  </a:lnTo>
                  <a:lnTo>
                    <a:pt x="275590" y="285115"/>
                  </a:lnTo>
                  <a:lnTo>
                    <a:pt x="276860" y="287147"/>
                  </a:lnTo>
                  <a:lnTo>
                    <a:pt x="278257" y="289179"/>
                  </a:lnTo>
                  <a:lnTo>
                    <a:pt x="279400" y="291592"/>
                  </a:lnTo>
                  <a:lnTo>
                    <a:pt x="280289" y="294386"/>
                  </a:lnTo>
                  <a:lnTo>
                    <a:pt x="282321" y="300228"/>
                  </a:lnTo>
                  <a:lnTo>
                    <a:pt x="266319" y="305562"/>
                  </a:lnTo>
                  <a:lnTo>
                    <a:pt x="261239" y="307721"/>
                  </a:lnTo>
                  <a:lnTo>
                    <a:pt x="257048" y="310261"/>
                  </a:lnTo>
                  <a:lnTo>
                    <a:pt x="252730" y="312801"/>
                  </a:lnTo>
                  <a:lnTo>
                    <a:pt x="249301" y="315722"/>
                  </a:lnTo>
                  <a:lnTo>
                    <a:pt x="246888" y="318770"/>
                  </a:lnTo>
                  <a:lnTo>
                    <a:pt x="244348" y="321818"/>
                  </a:lnTo>
                  <a:lnTo>
                    <a:pt x="242697" y="325247"/>
                  </a:lnTo>
                  <a:lnTo>
                    <a:pt x="241427" y="332486"/>
                  </a:lnTo>
                  <a:lnTo>
                    <a:pt x="241681" y="336423"/>
                  </a:lnTo>
                  <a:lnTo>
                    <a:pt x="255651" y="354838"/>
                  </a:lnTo>
                  <a:lnTo>
                    <a:pt x="258572" y="356108"/>
                  </a:lnTo>
                  <a:lnTo>
                    <a:pt x="261747" y="356616"/>
                  </a:lnTo>
                  <a:lnTo>
                    <a:pt x="268732" y="356616"/>
                  </a:lnTo>
                  <a:lnTo>
                    <a:pt x="272415" y="355854"/>
                  </a:lnTo>
                  <a:lnTo>
                    <a:pt x="280797" y="353187"/>
                  </a:lnTo>
                  <a:lnTo>
                    <a:pt x="284734" y="350774"/>
                  </a:lnTo>
                  <a:lnTo>
                    <a:pt x="288036" y="347472"/>
                  </a:lnTo>
                  <a:lnTo>
                    <a:pt x="290941" y="344678"/>
                  </a:lnTo>
                  <a:lnTo>
                    <a:pt x="266700" y="344678"/>
                  </a:lnTo>
                  <a:lnTo>
                    <a:pt x="263525" y="343281"/>
                  </a:lnTo>
                  <a:lnTo>
                    <a:pt x="255849" y="330581"/>
                  </a:lnTo>
                  <a:lnTo>
                    <a:pt x="256159" y="328930"/>
                  </a:lnTo>
                  <a:lnTo>
                    <a:pt x="256413" y="326898"/>
                  </a:lnTo>
                  <a:lnTo>
                    <a:pt x="285496" y="310007"/>
                  </a:lnTo>
                  <a:lnTo>
                    <a:pt x="300504" y="310007"/>
                  </a:lnTo>
                  <a:lnTo>
                    <a:pt x="292100" y="284734"/>
                  </a:lnTo>
                  <a:lnTo>
                    <a:pt x="290381" y="281051"/>
                  </a:lnTo>
                  <a:close/>
                </a:path>
                <a:path w="1109345" h="433070">
                  <a:moveTo>
                    <a:pt x="309078" y="335788"/>
                  </a:moveTo>
                  <a:lnTo>
                    <a:pt x="296164" y="335788"/>
                  </a:lnTo>
                  <a:lnTo>
                    <a:pt x="298577" y="343281"/>
                  </a:lnTo>
                  <a:lnTo>
                    <a:pt x="300863" y="344805"/>
                  </a:lnTo>
                  <a:lnTo>
                    <a:pt x="302641" y="344551"/>
                  </a:lnTo>
                  <a:lnTo>
                    <a:pt x="303911" y="344297"/>
                  </a:lnTo>
                  <a:lnTo>
                    <a:pt x="305308" y="343789"/>
                  </a:lnTo>
                  <a:lnTo>
                    <a:pt x="306832" y="343281"/>
                  </a:lnTo>
                  <a:lnTo>
                    <a:pt x="308610" y="342392"/>
                  </a:lnTo>
                  <a:lnTo>
                    <a:pt x="309245" y="342011"/>
                  </a:lnTo>
                  <a:lnTo>
                    <a:pt x="309880" y="341503"/>
                  </a:lnTo>
                  <a:lnTo>
                    <a:pt x="310134" y="340995"/>
                  </a:lnTo>
                  <a:lnTo>
                    <a:pt x="310515" y="340614"/>
                  </a:lnTo>
                  <a:lnTo>
                    <a:pt x="310515" y="339979"/>
                  </a:lnTo>
                  <a:lnTo>
                    <a:pt x="310176" y="339090"/>
                  </a:lnTo>
                  <a:lnTo>
                    <a:pt x="309078" y="335788"/>
                  </a:lnTo>
                  <a:close/>
                </a:path>
                <a:path w="1109345" h="433070">
                  <a:moveTo>
                    <a:pt x="300504" y="310007"/>
                  </a:moveTo>
                  <a:lnTo>
                    <a:pt x="285496" y="310007"/>
                  </a:lnTo>
                  <a:lnTo>
                    <a:pt x="290657" y="325247"/>
                  </a:lnTo>
                  <a:lnTo>
                    <a:pt x="290716" y="326009"/>
                  </a:lnTo>
                  <a:lnTo>
                    <a:pt x="288671" y="330581"/>
                  </a:lnTo>
                  <a:lnTo>
                    <a:pt x="286385" y="334391"/>
                  </a:lnTo>
                  <a:lnTo>
                    <a:pt x="283972" y="337185"/>
                  </a:lnTo>
                  <a:lnTo>
                    <a:pt x="281559" y="340106"/>
                  </a:lnTo>
                  <a:lnTo>
                    <a:pt x="278511" y="342138"/>
                  </a:lnTo>
                  <a:lnTo>
                    <a:pt x="270510" y="344678"/>
                  </a:lnTo>
                  <a:lnTo>
                    <a:pt x="290941" y="344678"/>
                  </a:lnTo>
                  <a:lnTo>
                    <a:pt x="291338" y="344297"/>
                  </a:lnTo>
                  <a:lnTo>
                    <a:pt x="294132" y="340360"/>
                  </a:lnTo>
                  <a:lnTo>
                    <a:pt x="296164" y="335788"/>
                  </a:lnTo>
                  <a:lnTo>
                    <a:pt x="309078" y="335788"/>
                  </a:lnTo>
                  <a:lnTo>
                    <a:pt x="300504" y="310007"/>
                  </a:lnTo>
                  <a:close/>
                </a:path>
                <a:path w="1109345" h="433070">
                  <a:moveTo>
                    <a:pt x="330698" y="265303"/>
                  </a:moveTo>
                  <a:lnTo>
                    <a:pt x="315595" y="265303"/>
                  </a:lnTo>
                  <a:lnTo>
                    <a:pt x="331301" y="312801"/>
                  </a:lnTo>
                  <a:lnTo>
                    <a:pt x="332994" y="316484"/>
                  </a:lnTo>
                  <a:lnTo>
                    <a:pt x="334899" y="319405"/>
                  </a:lnTo>
                  <a:lnTo>
                    <a:pt x="336677" y="322326"/>
                  </a:lnTo>
                  <a:lnTo>
                    <a:pt x="352679" y="328422"/>
                  </a:lnTo>
                  <a:lnTo>
                    <a:pt x="356108" y="327787"/>
                  </a:lnTo>
                  <a:lnTo>
                    <a:pt x="360045" y="326517"/>
                  </a:lnTo>
                  <a:lnTo>
                    <a:pt x="361315" y="326136"/>
                  </a:lnTo>
                  <a:lnTo>
                    <a:pt x="362458" y="325628"/>
                  </a:lnTo>
                  <a:lnTo>
                    <a:pt x="363728" y="324993"/>
                  </a:lnTo>
                  <a:lnTo>
                    <a:pt x="364871" y="324485"/>
                  </a:lnTo>
                  <a:lnTo>
                    <a:pt x="366014" y="323850"/>
                  </a:lnTo>
                  <a:lnTo>
                    <a:pt x="367030" y="323215"/>
                  </a:lnTo>
                  <a:lnTo>
                    <a:pt x="368173" y="322580"/>
                  </a:lnTo>
                  <a:lnTo>
                    <a:pt x="371602" y="318770"/>
                  </a:lnTo>
                  <a:lnTo>
                    <a:pt x="371524" y="315722"/>
                  </a:lnTo>
                  <a:lnTo>
                    <a:pt x="371447" y="315468"/>
                  </a:lnTo>
                  <a:lnTo>
                    <a:pt x="354584" y="315468"/>
                  </a:lnTo>
                  <a:lnTo>
                    <a:pt x="351409" y="315087"/>
                  </a:lnTo>
                  <a:lnTo>
                    <a:pt x="348996" y="312928"/>
                  </a:lnTo>
                  <a:lnTo>
                    <a:pt x="346583" y="310896"/>
                  </a:lnTo>
                  <a:lnTo>
                    <a:pt x="344551" y="307213"/>
                  </a:lnTo>
                  <a:lnTo>
                    <a:pt x="342900" y="302133"/>
                  </a:lnTo>
                  <a:lnTo>
                    <a:pt x="330698" y="265303"/>
                  </a:lnTo>
                  <a:close/>
                </a:path>
                <a:path w="1109345" h="433070">
                  <a:moveTo>
                    <a:pt x="368046" y="308610"/>
                  </a:moveTo>
                  <a:lnTo>
                    <a:pt x="367411" y="308610"/>
                  </a:lnTo>
                  <a:lnTo>
                    <a:pt x="367157" y="308737"/>
                  </a:lnTo>
                  <a:lnTo>
                    <a:pt x="366649" y="308864"/>
                  </a:lnTo>
                  <a:lnTo>
                    <a:pt x="366268" y="309118"/>
                  </a:lnTo>
                  <a:lnTo>
                    <a:pt x="365379" y="310007"/>
                  </a:lnTo>
                  <a:lnTo>
                    <a:pt x="364109" y="311023"/>
                  </a:lnTo>
                  <a:lnTo>
                    <a:pt x="362585" y="312039"/>
                  </a:lnTo>
                  <a:lnTo>
                    <a:pt x="360807" y="313309"/>
                  </a:lnTo>
                  <a:lnTo>
                    <a:pt x="359664" y="313690"/>
                  </a:lnTo>
                  <a:lnTo>
                    <a:pt x="358394" y="314198"/>
                  </a:lnTo>
                  <a:lnTo>
                    <a:pt x="354584" y="315468"/>
                  </a:lnTo>
                  <a:lnTo>
                    <a:pt x="371447" y="315468"/>
                  </a:lnTo>
                  <a:lnTo>
                    <a:pt x="370713" y="313055"/>
                  </a:lnTo>
                  <a:lnTo>
                    <a:pt x="370386" y="312293"/>
                  </a:lnTo>
                  <a:lnTo>
                    <a:pt x="370078" y="311277"/>
                  </a:lnTo>
                  <a:lnTo>
                    <a:pt x="369697" y="310642"/>
                  </a:lnTo>
                  <a:lnTo>
                    <a:pt x="369443" y="310007"/>
                  </a:lnTo>
                  <a:lnTo>
                    <a:pt x="369062" y="309626"/>
                  </a:lnTo>
                  <a:lnTo>
                    <a:pt x="368554" y="308864"/>
                  </a:lnTo>
                  <a:lnTo>
                    <a:pt x="368046" y="308610"/>
                  </a:lnTo>
                  <a:close/>
                </a:path>
                <a:path w="1109345" h="433070">
                  <a:moveTo>
                    <a:pt x="376301" y="232791"/>
                  </a:moveTo>
                  <a:lnTo>
                    <a:pt x="374904" y="232791"/>
                  </a:lnTo>
                  <a:lnTo>
                    <a:pt x="374015" y="233045"/>
                  </a:lnTo>
                  <a:lnTo>
                    <a:pt x="373126" y="233172"/>
                  </a:lnTo>
                  <a:lnTo>
                    <a:pt x="371983" y="233553"/>
                  </a:lnTo>
                  <a:lnTo>
                    <a:pt x="370586" y="233934"/>
                  </a:lnTo>
                  <a:lnTo>
                    <a:pt x="369316" y="234442"/>
                  </a:lnTo>
                  <a:lnTo>
                    <a:pt x="368173" y="234823"/>
                  </a:lnTo>
                  <a:lnTo>
                    <a:pt x="367411" y="235204"/>
                  </a:lnTo>
                  <a:lnTo>
                    <a:pt x="366522" y="235585"/>
                  </a:lnTo>
                  <a:lnTo>
                    <a:pt x="365379" y="236474"/>
                  </a:lnTo>
                  <a:lnTo>
                    <a:pt x="364998" y="236855"/>
                  </a:lnTo>
                  <a:lnTo>
                    <a:pt x="364744" y="237236"/>
                  </a:lnTo>
                  <a:lnTo>
                    <a:pt x="364490" y="237998"/>
                  </a:lnTo>
                  <a:lnTo>
                    <a:pt x="389509" y="313309"/>
                  </a:lnTo>
                  <a:lnTo>
                    <a:pt x="389763" y="313690"/>
                  </a:lnTo>
                  <a:lnTo>
                    <a:pt x="390017" y="313944"/>
                  </a:lnTo>
                  <a:lnTo>
                    <a:pt x="390398" y="314198"/>
                  </a:lnTo>
                  <a:lnTo>
                    <a:pt x="390779" y="314325"/>
                  </a:lnTo>
                  <a:lnTo>
                    <a:pt x="391414" y="314325"/>
                  </a:lnTo>
                  <a:lnTo>
                    <a:pt x="391922" y="314452"/>
                  </a:lnTo>
                  <a:lnTo>
                    <a:pt x="392684" y="314325"/>
                  </a:lnTo>
                  <a:lnTo>
                    <a:pt x="393700" y="314198"/>
                  </a:lnTo>
                  <a:lnTo>
                    <a:pt x="394589" y="313944"/>
                  </a:lnTo>
                  <a:lnTo>
                    <a:pt x="395732" y="313690"/>
                  </a:lnTo>
                  <a:lnTo>
                    <a:pt x="397002" y="313182"/>
                  </a:lnTo>
                  <a:lnTo>
                    <a:pt x="398399" y="312801"/>
                  </a:lnTo>
                  <a:lnTo>
                    <a:pt x="399542" y="312293"/>
                  </a:lnTo>
                  <a:lnTo>
                    <a:pt x="400304" y="311912"/>
                  </a:lnTo>
                  <a:lnTo>
                    <a:pt x="401193" y="311531"/>
                  </a:lnTo>
                  <a:lnTo>
                    <a:pt x="401828" y="311150"/>
                  </a:lnTo>
                  <a:lnTo>
                    <a:pt x="402971" y="310007"/>
                  </a:lnTo>
                  <a:lnTo>
                    <a:pt x="402971" y="308356"/>
                  </a:lnTo>
                  <a:lnTo>
                    <a:pt x="378206" y="233934"/>
                  </a:lnTo>
                  <a:lnTo>
                    <a:pt x="377952" y="233553"/>
                  </a:lnTo>
                  <a:lnTo>
                    <a:pt x="377571" y="233299"/>
                  </a:lnTo>
                  <a:lnTo>
                    <a:pt x="377317" y="233045"/>
                  </a:lnTo>
                  <a:lnTo>
                    <a:pt x="376301" y="232791"/>
                  </a:lnTo>
                  <a:close/>
                </a:path>
                <a:path w="1109345" h="433070">
                  <a:moveTo>
                    <a:pt x="273431" y="268478"/>
                  </a:moveTo>
                  <a:lnTo>
                    <a:pt x="265176" y="268478"/>
                  </a:lnTo>
                  <a:lnTo>
                    <a:pt x="260477" y="269367"/>
                  </a:lnTo>
                  <a:lnTo>
                    <a:pt x="255143" y="271145"/>
                  </a:lnTo>
                  <a:lnTo>
                    <a:pt x="252222" y="272161"/>
                  </a:lnTo>
                  <a:lnTo>
                    <a:pt x="249555" y="273304"/>
                  </a:lnTo>
                  <a:lnTo>
                    <a:pt x="246888" y="274828"/>
                  </a:lnTo>
                  <a:lnTo>
                    <a:pt x="244221" y="276225"/>
                  </a:lnTo>
                  <a:lnTo>
                    <a:pt x="241935" y="277749"/>
                  </a:lnTo>
                  <a:lnTo>
                    <a:pt x="237744" y="280924"/>
                  </a:lnTo>
                  <a:lnTo>
                    <a:pt x="235966" y="282448"/>
                  </a:lnTo>
                  <a:lnTo>
                    <a:pt x="234442" y="284099"/>
                  </a:lnTo>
                  <a:lnTo>
                    <a:pt x="232918" y="285623"/>
                  </a:lnTo>
                  <a:lnTo>
                    <a:pt x="231902" y="286893"/>
                  </a:lnTo>
                  <a:lnTo>
                    <a:pt x="231394" y="287909"/>
                  </a:lnTo>
                  <a:lnTo>
                    <a:pt x="230886" y="288798"/>
                  </a:lnTo>
                  <a:lnTo>
                    <a:pt x="230886" y="291465"/>
                  </a:lnTo>
                  <a:lnTo>
                    <a:pt x="231140" y="292608"/>
                  </a:lnTo>
                  <a:lnTo>
                    <a:pt x="231648" y="293878"/>
                  </a:lnTo>
                  <a:lnTo>
                    <a:pt x="231902" y="294767"/>
                  </a:lnTo>
                  <a:lnTo>
                    <a:pt x="232156" y="295529"/>
                  </a:lnTo>
                  <a:lnTo>
                    <a:pt x="232537" y="296164"/>
                  </a:lnTo>
                  <a:lnTo>
                    <a:pt x="232791" y="296799"/>
                  </a:lnTo>
                  <a:lnTo>
                    <a:pt x="233172" y="297307"/>
                  </a:lnTo>
                  <a:lnTo>
                    <a:pt x="233553" y="297688"/>
                  </a:lnTo>
                  <a:lnTo>
                    <a:pt x="234061" y="298069"/>
                  </a:lnTo>
                  <a:lnTo>
                    <a:pt x="235204" y="298450"/>
                  </a:lnTo>
                  <a:lnTo>
                    <a:pt x="235585" y="298450"/>
                  </a:lnTo>
                  <a:lnTo>
                    <a:pt x="236093" y="298323"/>
                  </a:lnTo>
                  <a:lnTo>
                    <a:pt x="236728" y="298069"/>
                  </a:lnTo>
                  <a:lnTo>
                    <a:pt x="237617" y="297307"/>
                  </a:lnTo>
                  <a:lnTo>
                    <a:pt x="241173" y="293370"/>
                  </a:lnTo>
                  <a:lnTo>
                    <a:pt x="243204" y="291465"/>
                  </a:lnTo>
                  <a:lnTo>
                    <a:pt x="263398" y="281051"/>
                  </a:lnTo>
                  <a:lnTo>
                    <a:pt x="290381" y="281051"/>
                  </a:lnTo>
                  <a:lnTo>
                    <a:pt x="288036" y="277749"/>
                  </a:lnTo>
                  <a:lnTo>
                    <a:pt x="285877" y="274701"/>
                  </a:lnTo>
                  <a:lnTo>
                    <a:pt x="283210" y="272288"/>
                  </a:lnTo>
                  <a:lnTo>
                    <a:pt x="277114" y="269240"/>
                  </a:lnTo>
                  <a:lnTo>
                    <a:pt x="273431" y="268478"/>
                  </a:lnTo>
                  <a:close/>
                </a:path>
                <a:path w="1109345" h="433070">
                  <a:moveTo>
                    <a:pt x="317500" y="230378"/>
                  </a:moveTo>
                  <a:lnTo>
                    <a:pt x="316103" y="230378"/>
                  </a:lnTo>
                  <a:lnTo>
                    <a:pt x="315214" y="230505"/>
                  </a:lnTo>
                  <a:lnTo>
                    <a:pt x="314325" y="230759"/>
                  </a:lnTo>
                  <a:lnTo>
                    <a:pt x="313182" y="231013"/>
                  </a:lnTo>
                  <a:lnTo>
                    <a:pt x="311785" y="231521"/>
                  </a:lnTo>
                  <a:lnTo>
                    <a:pt x="310515" y="231902"/>
                  </a:lnTo>
                  <a:lnTo>
                    <a:pt x="308483" y="232791"/>
                  </a:lnTo>
                  <a:lnTo>
                    <a:pt x="305816" y="235966"/>
                  </a:lnTo>
                  <a:lnTo>
                    <a:pt x="305943" y="236474"/>
                  </a:lnTo>
                  <a:lnTo>
                    <a:pt x="311785" y="254000"/>
                  </a:lnTo>
                  <a:lnTo>
                    <a:pt x="301498" y="257429"/>
                  </a:lnTo>
                  <a:lnTo>
                    <a:pt x="300990" y="257556"/>
                  </a:lnTo>
                  <a:lnTo>
                    <a:pt x="300101" y="258445"/>
                  </a:lnTo>
                  <a:lnTo>
                    <a:pt x="299847" y="258953"/>
                  </a:lnTo>
                  <a:lnTo>
                    <a:pt x="299847" y="260604"/>
                  </a:lnTo>
                  <a:lnTo>
                    <a:pt x="299974" y="262128"/>
                  </a:lnTo>
                  <a:lnTo>
                    <a:pt x="300228" y="263017"/>
                  </a:lnTo>
                  <a:lnTo>
                    <a:pt x="300609" y="264033"/>
                  </a:lnTo>
                  <a:lnTo>
                    <a:pt x="301244" y="266065"/>
                  </a:lnTo>
                  <a:lnTo>
                    <a:pt x="302006" y="267462"/>
                  </a:lnTo>
                  <a:lnTo>
                    <a:pt x="302768" y="268097"/>
                  </a:lnTo>
                  <a:lnTo>
                    <a:pt x="303530" y="268859"/>
                  </a:lnTo>
                  <a:lnTo>
                    <a:pt x="304292" y="269113"/>
                  </a:lnTo>
                  <a:lnTo>
                    <a:pt x="305181" y="268732"/>
                  </a:lnTo>
                  <a:lnTo>
                    <a:pt x="315595" y="265303"/>
                  </a:lnTo>
                  <a:lnTo>
                    <a:pt x="330698" y="265303"/>
                  </a:lnTo>
                  <a:lnTo>
                    <a:pt x="329184" y="260731"/>
                  </a:lnTo>
                  <a:lnTo>
                    <a:pt x="348107" y="254508"/>
                  </a:lnTo>
                  <a:lnTo>
                    <a:pt x="348996" y="254127"/>
                  </a:lnTo>
                  <a:lnTo>
                    <a:pt x="349504" y="253492"/>
                  </a:lnTo>
                  <a:lnTo>
                    <a:pt x="349631" y="252476"/>
                  </a:lnTo>
                  <a:lnTo>
                    <a:pt x="349885" y="251460"/>
                  </a:lnTo>
                  <a:lnTo>
                    <a:pt x="349631" y="249936"/>
                  </a:lnTo>
                  <a:lnTo>
                    <a:pt x="349511" y="249555"/>
                  </a:lnTo>
                  <a:lnTo>
                    <a:pt x="325374" y="249555"/>
                  </a:lnTo>
                  <a:lnTo>
                    <a:pt x="319405" y="231521"/>
                  </a:lnTo>
                  <a:lnTo>
                    <a:pt x="319151" y="231140"/>
                  </a:lnTo>
                  <a:lnTo>
                    <a:pt x="318770" y="230886"/>
                  </a:lnTo>
                  <a:lnTo>
                    <a:pt x="318516" y="230632"/>
                  </a:lnTo>
                  <a:lnTo>
                    <a:pt x="317500" y="230378"/>
                  </a:lnTo>
                  <a:close/>
                </a:path>
                <a:path w="1109345" h="433070">
                  <a:moveTo>
                    <a:pt x="345186" y="242951"/>
                  </a:moveTo>
                  <a:lnTo>
                    <a:pt x="325374" y="249555"/>
                  </a:lnTo>
                  <a:lnTo>
                    <a:pt x="349511" y="249555"/>
                  </a:lnTo>
                  <a:lnTo>
                    <a:pt x="348996" y="247904"/>
                  </a:lnTo>
                  <a:lnTo>
                    <a:pt x="348615" y="246888"/>
                  </a:lnTo>
                  <a:lnTo>
                    <a:pt x="348361" y="245999"/>
                  </a:lnTo>
                  <a:lnTo>
                    <a:pt x="347599" y="244729"/>
                  </a:lnTo>
                  <a:lnTo>
                    <a:pt x="346837" y="243713"/>
                  </a:lnTo>
                  <a:lnTo>
                    <a:pt x="346456" y="243332"/>
                  </a:lnTo>
                  <a:lnTo>
                    <a:pt x="345694" y="243078"/>
                  </a:lnTo>
                  <a:lnTo>
                    <a:pt x="345186" y="242951"/>
                  </a:lnTo>
                  <a:close/>
                </a:path>
                <a:path w="1109345" h="433070">
                  <a:moveTo>
                    <a:pt x="366014" y="202184"/>
                  </a:moveTo>
                  <a:lnTo>
                    <a:pt x="363728" y="202311"/>
                  </a:lnTo>
                  <a:lnTo>
                    <a:pt x="360553" y="203454"/>
                  </a:lnTo>
                  <a:lnTo>
                    <a:pt x="357251" y="204470"/>
                  </a:lnTo>
                  <a:lnTo>
                    <a:pt x="355219" y="205739"/>
                  </a:lnTo>
                  <a:lnTo>
                    <a:pt x="354457" y="207391"/>
                  </a:lnTo>
                  <a:lnTo>
                    <a:pt x="353568" y="208914"/>
                  </a:lnTo>
                  <a:lnTo>
                    <a:pt x="360172" y="220980"/>
                  </a:lnTo>
                  <a:lnTo>
                    <a:pt x="362585" y="220852"/>
                  </a:lnTo>
                  <a:lnTo>
                    <a:pt x="365760" y="219710"/>
                  </a:lnTo>
                  <a:lnTo>
                    <a:pt x="369062" y="218694"/>
                  </a:lnTo>
                  <a:lnTo>
                    <a:pt x="371094" y="217424"/>
                  </a:lnTo>
                  <a:lnTo>
                    <a:pt x="371856" y="215773"/>
                  </a:lnTo>
                  <a:lnTo>
                    <a:pt x="372745" y="214249"/>
                  </a:lnTo>
                  <a:lnTo>
                    <a:pt x="372618" y="211836"/>
                  </a:lnTo>
                  <a:lnTo>
                    <a:pt x="371475" y="208661"/>
                  </a:lnTo>
                  <a:lnTo>
                    <a:pt x="370459" y="205612"/>
                  </a:lnTo>
                  <a:lnTo>
                    <a:pt x="369189" y="203581"/>
                  </a:lnTo>
                  <a:lnTo>
                    <a:pt x="367665" y="202946"/>
                  </a:lnTo>
                  <a:lnTo>
                    <a:pt x="366014" y="202184"/>
                  </a:lnTo>
                  <a:close/>
                </a:path>
                <a:path w="1109345" h="433070">
                  <a:moveTo>
                    <a:pt x="446405" y="208407"/>
                  </a:moveTo>
                  <a:lnTo>
                    <a:pt x="419100" y="219963"/>
                  </a:lnTo>
                  <a:lnTo>
                    <a:pt x="415036" y="223520"/>
                  </a:lnTo>
                  <a:lnTo>
                    <a:pt x="412115" y="227711"/>
                  </a:lnTo>
                  <a:lnTo>
                    <a:pt x="410083" y="232410"/>
                  </a:lnTo>
                  <a:lnTo>
                    <a:pt x="408178" y="237109"/>
                  </a:lnTo>
                  <a:lnTo>
                    <a:pt x="407289" y="242316"/>
                  </a:lnTo>
                  <a:lnTo>
                    <a:pt x="407543" y="253492"/>
                  </a:lnTo>
                  <a:lnTo>
                    <a:pt x="425196" y="289306"/>
                  </a:lnTo>
                  <a:lnTo>
                    <a:pt x="443357" y="295910"/>
                  </a:lnTo>
                  <a:lnTo>
                    <a:pt x="448564" y="296291"/>
                  </a:lnTo>
                  <a:lnTo>
                    <a:pt x="477003" y="283591"/>
                  </a:lnTo>
                  <a:lnTo>
                    <a:pt x="448818" y="283591"/>
                  </a:lnTo>
                  <a:lnTo>
                    <a:pt x="441833" y="282321"/>
                  </a:lnTo>
                  <a:lnTo>
                    <a:pt x="421640" y="243712"/>
                  </a:lnTo>
                  <a:lnTo>
                    <a:pt x="422021" y="240157"/>
                  </a:lnTo>
                  <a:lnTo>
                    <a:pt x="423037" y="236982"/>
                  </a:lnTo>
                  <a:lnTo>
                    <a:pt x="424053" y="233680"/>
                  </a:lnTo>
                  <a:lnTo>
                    <a:pt x="446151" y="220980"/>
                  </a:lnTo>
                  <a:lnTo>
                    <a:pt x="474809" y="220980"/>
                  </a:lnTo>
                  <a:lnTo>
                    <a:pt x="473329" y="218821"/>
                  </a:lnTo>
                  <a:lnTo>
                    <a:pt x="451485" y="208787"/>
                  </a:lnTo>
                  <a:lnTo>
                    <a:pt x="446405" y="208407"/>
                  </a:lnTo>
                  <a:close/>
                </a:path>
                <a:path w="1109345" h="433070">
                  <a:moveTo>
                    <a:pt x="474809" y="220980"/>
                  </a:moveTo>
                  <a:lnTo>
                    <a:pt x="446151" y="220980"/>
                  </a:lnTo>
                  <a:lnTo>
                    <a:pt x="449707" y="221614"/>
                  </a:lnTo>
                  <a:lnTo>
                    <a:pt x="453136" y="222123"/>
                  </a:lnTo>
                  <a:lnTo>
                    <a:pt x="456184" y="223520"/>
                  </a:lnTo>
                  <a:lnTo>
                    <a:pt x="458724" y="225679"/>
                  </a:lnTo>
                  <a:lnTo>
                    <a:pt x="461391" y="227837"/>
                  </a:lnTo>
                  <a:lnTo>
                    <a:pt x="463677" y="230505"/>
                  </a:lnTo>
                  <a:lnTo>
                    <a:pt x="473229" y="262255"/>
                  </a:lnTo>
                  <a:lnTo>
                    <a:pt x="473075" y="264413"/>
                  </a:lnTo>
                  <a:lnTo>
                    <a:pt x="472059" y="267588"/>
                  </a:lnTo>
                  <a:lnTo>
                    <a:pt x="470916" y="270891"/>
                  </a:lnTo>
                  <a:lnTo>
                    <a:pt x="469265" y="273685"/>
                  </a:lnTo>
                  <a:lnTo>
                    <a:pt x="466725" y="276098"/>
                  </a:lnTo>
                  <a:lnTo>
                    <a:pt x="464312" y="278511"/>
                  </a:lnTo>
                  <a:lnTo>
                    <a:pt x="461137" y="280288"/>
                  </a:lnTo>
                  <a:lnTo>
                    <a:pt x="457073" y="281686"/>
                  </a:lnTo>
                  <a:lnTo>
                    <a:pt x="452755" y="283083"/>
                  </a:lnTo>
                  <a:lnTo>
                    <a:pt x="448818" y="283591"/>
                  </a:lnTo>
                  <a:lnTo>
                    <a:pt x="477003" y="283591"/>
                  </a:lnTo>
                  <a:lnTo>
                    <a:pt x="479806" y="281050"/>
                  </a:lnTo>
                  <a:lnTo>
                    <a:pt x="482727" y="276987"/>
                  </a:lnTo>
                  <a:lnTo>
                    <a:pt x="484632" y="272161"/>
                  </a:lnTo>
                  <a:lnTo>
                    <a:pt x="486664" y="267462"/>
                  </a:lnTo>
                  <a:lnTo>
                    <a:pt x="487553" y="262255"/>
                  </a:lnTo>
                  <a:lnTo>
                    <a:pt x="487299" y="251079"/>
                  </a:lnTo>
                  <a:lnTo>
                    <a:pt x="486283" y="245237"/>
                  </a:lnTo>
                  <a:lnTo>
                    <a:pt x="484251" y="239268"/>
                  </a:lnTo>
                  <a:lnTo>
                    <a:pt x="482219" y="233045"/>
                  </a:lnTo>
                  <a:lnTo>
                    <a:pt x="479552" y="227711"/>
                  </a:lnTo>
                  <a:lnTo>
                    <a:pt x="476377" y="223266"/>
                  </a:lnTo>
                  <a:lnTo>
                    <a:pt x="474809" y="220980"/>
                  </a:lnTo>
                  <a:close/>
                </a:path>
                <a:path w="1109345" h="433070">
                  <a:moveTo>
                    <a:pt x="502285" y="190500"/>
                  </a:moveTo>
                  <a:lnTo>
                    <a:pt x="501650" y="190500"/>
                  </a:lnTo>
                  <a:lnTo>
                    <a:pt x="500761" y="190754"/>
                  </a:lnTo>
                  <a:lnTo>
                    <a:pt x="499999" y="190881"/>
                  </a:lnTo>
                  <a:lnTo>
                    <a:pt x="498983" y="191262"/>
                  </a:lnTo>
                  <a:lnTo>
                    <a:pt x="496443" y="192024"/>
                  </a:lnTo>
                  <a:lnTo>
                    <a:pt x="495427" y="192405"/>
                  </a:lnTo>
                  <a:lnTo>
                    <a:pt x="494792" y="192786"/>
                  </a:lnTo>
                  <a:lnTo>
                    <a:pt x="494030" y="193039"/>
                  </a:lnTo>
                  <a:lnTo>
                    <a:pt x="493395" y="193421"/>
                  </a:lnTo>
                  <a:lnTo>
                    <a:pt x="493014" y="193929"/>
                  </a:lnTo>
                  <a:lnTo>
                    <a:pt x="492633" y="194310"/>
                  </a:lnTo>
                  <a:lnTo>
                    <a:pt x="492463" y="194563"/>
                  </a:lnTo>
                  <a:lnTo>
                    <a:pt x="517271" y="270763"/>
                  </a:lnTo>
                  <a:lnTo>
                    <a:pt x="518541" y="271780"/>
                  </a:lnTo>
                  <a:lnTo>
                    <a:pt x="519049" y="271780"/>
                  </a:lnTo>
                  <a:lnTo>
                    <a:pt x="519684" y="271907"/>
                  </a:lnTo>
                  <a:lnTo>
                    <a:pt x="521335" y="271652"/>
                  </a:lnTo>
                  <a:lnTo>
                    <a:pt x="522224" y="271399"/>
                  </a:lnTo>
                  <a:lnTo>
                    <a:pt x="523367" y="271145"/>
                  </a:lnTo>
                  <a:lnTo>
                    <a:pt x="524764" y="270637"/>
                  </a:lnTo>
                  <a:lnTo>
                    <a:pt x="526034" y="270256"/>
                  </a:lnTo>
                  <a:lnTo>
                    <a:pt x="528066" y="269367"/>
                  </a:lnTo>
                  <a:lnTo>
                    <a:pt x="530860" y="266700"/>
                  </a:lnTo>
                  <a:lnTo>
                    <a:pt x="530733" y="265811"/>
                  </a:lnTo>
                  <a:lnTo>
                    <a:pt x="513461" y="213995"/>
                  </a:lnTo>
                  <a:lnTo>
                    <a:pt x="515620" y="208152"/>
                  </a:lnTo>
                  <a:lnTo>
                    <a:pt x="518033" y="203326"/>
                  </a:lnTo>
                  <a:lnTo>
                    <a:pt x="519030" y="201930"/>
                  </a:lnTo>
                  <a:lnTo>
                    <a:pt x="508000" y="201930"/>
                  </a:lnTo>
                  <a:lnTo>
                    <a:pt x="504666" y="192024"/>
                  </a:lnTo>
                  <a:lnTo>
                    <a:pt x="504571" y="191643"/>
                  </a:lnTo>
                  <a:lnTo>
                    <a:pt x="504063" y="191135"/>
                  </a:lnTo>
                  <a:lnTo>
                    <a:pt x="503682" y="190881"/>
                  </a:lnTo>
                  <a:lnTo>
                    <a:pt x="503301" y="190754"/>
                  </a:lnTo>
                  <a:lnTo>
                    <a:pt x="502285" y="190500"/>
                  </a:lnTo>
                  <a:close/>
                </a:path>
                <a:path w="1109345" h="433070">
                  <a:moveTo>
                    <a:pt x="560629" y="191643"/>
                  </a:moveTo>
                  <a:lnTo>
                    <a:pt x="534797" y="191643"/>
                  </a:lnTo>
                  <a:lnTo>
                    <a:pt x="537083" y="192024"/>
                  </a:lnTo>
                  <a:lnTo>
                    <a:pt x="539369" y="192277"/>
                  </a:lnTo>
                  <a:lnTo>
                    <a:pt x="541528" y="193167"/>
                  </a:lnTo>
                  <a:lnTo>
                    <a:pt x="567309" y="253619"/>
                  </a:lnTo>
                  <a:lnTo>
                    <a:pt x="567563" y="254000"/>
                  </a:lnTo>
                  <a:lnTo>
                    <a:pt x="567690" y="254381"/>
                  </a:lnTo>
                  <a:lnTo>
                    <a:pt x="568071" y="254635"/>
                  </a:lnTo>
                  <a:lnTo>
                    <a:pt x="568325" y="254888"/>
                  </a:lnTo>
                  <a:lnTo>
                    <a:pt x="568833" y="255016"/>
                  </a:lnTo>
                  <a:lnTo>
                    <a:pt x="569341" y="255016"/>
                  </a:lnTo>
                  <a:lnTo>
                    <a:pt x="569976" y="255143"/>
                  </a:lnTo>
                  <a:lnTo>
                    <a:pt x="571627" y="254888"/>
                  </a:lnTo>
                  <a:lnTo>
                    <a:pt x="572516" y="254635"/>
                  </a:lnTo>
                  <a:lnTo>
                    <a:pt x="573659" y="254381"/>
                  </a:lnTo>
                  <a:lnTo>
                    <a:pt x="575056" y="253873"/>
                  </a:lnTo>
                  <a:lnTo>
                    <a:pt x="576326" y="253492"/>
                  </a:lnTo>
                  <a:lnTo>
                    <a:pt x="577469" y="252984"/>
                  </a:lnTo>
                  <a:lnTo>
                    <a:pt x="578231" y="252602"/>
                  </a:lnTo>
                  <a:lnTo>
                    <a:pt x="579120" y="252222"/>
                  </a:lnTo>
                  <a:lnTo>
                    <a:pt x="579755" y="251841"/>
                  </a:lnTo>
                  <a:lnTo>
                    <a:pt x="580136" y="251460"/>
                  </a:lnTo>
                  <a:lnTo>
                    <a:pt x="580644" y="251079"/>
                  </a:lnTo>
                  <a:lnTo>
                    <a:pt x="580898" y="250698"/>
                  </a:lnTo>
                  <a:lnTo>
                    <a:pt x="581152" y="249936"/>
                  </a:lnTo>
                  <a:lnTo>
                    <a:pt x="581152" y="249555"/>
                  </a:lnTo>
                  <a:lnTo>
                    <a:pt x="580898" y="249047"/>
                  </a:lnTo>
                  <a:lnTo>
                    <a:pt x="565912" y="203835"/>
                  </a:lnTo>
                  <a:lnTo>
                    <a:pt x="564134" y="198627"/>
                  </a:lnTo>
                  <a:lnTo>
                    <a:pt x="562229" y="194183"/>
                  </a:lnTo>
                  <a:lnTo>
                    <a:pt x="560629" y="191643"/>
                  </a:lnTo>
                  <a:close/>
                </a:path>
                <a:path w="1109345" h="433070">
                  <a:moveTo>
                    <a:pt x="537845" y="177926"/>
                  </a:moveTo>
                  <a:lnTo>
                    <a:pt x="508000" y="201930"/>
                  </a:lnTo>
                  <a:lnTo>
                    <a:pt x="519030" y="201930"/>
                  </a:lnTo>
                  <a:lnTo>
                    <a:pt x="520573" y="199771"/>
                  </a:lnTo>
                  <a:lnTo>
                    <a:pt x="523240" y="196342"/>
                  </a:lnTo>
                  <a:lnTo>
                    <a:pt x="526161" y="193929"/>
                  </a:lnTo>
                  <a:lnTo>
                    <a:pt x="532257" y="191897"/>
                  </a:lnTo>
                  <a:lnTo>
                    <a:pt x="534797" y="191643"/>
                  </a:lnTo>
                  <a:lnTo>
                    <a:pt x="560629" y="191643"/>
                  </a:lnTo>
                  <a:lnTo>
                    <a:pt x="557911" y="187325"/>
                  </a:lnTo>
                  <a:lnTo>
                    <a:pt x="555244" y="184531"/>
                  </a:lnTo>
                  <a:lnTo>
                    <a:pt x="552196" y="182372"/>
                  </a:lnTo>
                  <a:lnTo>
                    <a:pt x="549275" y="180339"/>
                  </a:lnTo>
                  <a:lnTo>
                    <a:pt x="545719" y="178943"/>
                  </a:lnTo>
                  <a:lnTo>
                    <a:pt x="537845" y="177926"/>
                  </a:lnTo>
                  <a:close/>
                </a:path>
                <a:path w="1109345" h="433070">
                  <a:moveTo>
                    <a:pt x="642175" y="163830"/>
                  </a:moveTo>
                  <a:lnTo>
                    <a:pt x="617728" y="163830"/>
                  </a:lnTo>
                  <a:lnTo>
                    <a:pt x="620014" y="163957"/>
                  </a:lnTo>
                  <a:lnTo>
                    <a:pt x="622173" y="164464"/>
                  </a:lnTo>
                  <a:lnTo>
                    <a:pt x="623951" y="165481"/>
                  </a:lnTo>
                  <a:lnTo>
                    <a:pt x="625856" y="166497"/>
                  </a:lnTo>
                  <a:lnTo>
                    <a:pt x="627380" y="167894"/>
                  </a:lnTo>
                  <a:lnTo>
                    <a:pt x="634111" y="183007"/>
                  </a:lnTo>
                  <a:lnTo>
                    <a:pt x="618109" y="188341"/>
                  </a:lnTo>
                  <a:lnTo>
                    <a:pt x="613156" y="190500"/>
                  </a:lnTo>
                  <a:lnTo>
                    <a:pt x="593217" y="215264"/>
                  </a:lnTo>
                  <a:lnTo>
                    <a:pt x="593598" y="219201"/>
                  </a:lnTo>
                  <a:lnTo>
                    <a:pt x="607568" y="237617"/>
                  </a:lnTo>
                  <a:lnTo>
                    <a:pt x="610362" y="238887"/>
                  </a:lnTo>
                  <a:lnTo>
                    <a:pt x="613537" y="239395"/>
                  </a:lnTo>
                  <a:lnTo>
                    <a:pt x="620522" y="239395"/>
                  </a:lnTo>
                  <a:lnTo>
                    <a:pt x="624205" y="238633"/>
                  </a:lnTo>
                  <a:lnTo>
                    <a:pt x="632587" y="235966"/>
                  </a:lnTo>
                  <a:lnTo>
                    <a:pt x="636524" y="233552"/>
                  </a:lnTo>
                  <a:lnTo>
                    <a:pt x="639826" y="230250"/>
                  </a:lnTo>
                  <a:lnTo>
                    <a:pt x="642731" y="227457"/>
                  </a:lnTo>
                  <a:lnTo>
                    <a:pt x="618617" y="227457"/>
                  </a:lnTo>
                  <a:lnTo>
                    <a:pt x="615315" y="226060"/>
                  </a:lnTo>
                  <a:lnTo>
                    <a:pt x="607695" y="213741"/>
                  </a:lnTo>
                  <a:lnTo>
                    <a:pt x="608203" y="209676"/>
                  </a:lnTo>
                  <a:lnTo>
                    <a:pt x="637413" y="192786"/>
                  </a:lnTo>
                  <a:lnTo>
                    <a:pt x="652421" y="192786"/>
                  </a:lnTo>
                  <a:lnTo>
                    <a:pt x="644017" y="167512"/>
                  </a:lnTo>
                  <a:lnTo>
                    <a:pt x="642175" y="163830"/>
                  </a:lnTo>
                  <a:close/>
                </a:path>
                <a:path w="1109345" h="433070">
                  <a:moveTo>
                    <a:pt x="660995" y="218567"/>
                  </a:moveTo>
                  <a:lnTo>
                    <a:pt x="647954" y="218567"/>
                  </a:lnTo>
                  <a:lnTo>
                    <a:pt x="650494" y="226060"/>
                  </a:lnTo>
                  <a:lnTo>
                    <a:pt x="650621" y="226695"/>
                  </a:lnTo>
                  <a:lnTo>
                    <a:pt x="651002" y="227075"/>
                  </a:lnTo>
                  <a:lnTo>
                    <a:pt x="651510" y="227330"/>
                  </a:lnTo>
                  <a:lnTo>
                    <a:pt x="652018" y="227457"/>
                  </a:lnTo>
                  <a:lnTo>
                    <a:pt x="652780" y="227584"/>
                  </a:lnTo>
                  <a:lnTo>
                    <a:pt x="654558" y="227330"/>
                  </a:lnTo>
                  <a:lnTo>
                    <a:pt x="655701" y="227075"/>
                  </a:lnTo>
                  <a:lnTo>
                    <a:pt x="657098" y="226568"/>
                  </a:lnTo>
                  <a:lnTo>
                    <a:pt x="658622" y="226060"/>
                  </a:lnTo>
                  <a:lnTo>
                    <a:pt x="659765" y="225551"/>
                  </a:lnTo>
                  <a:lnTo>
                    <a:pt x="660400" y="225171"/>
                  </a:lnTo>
                  <a:lnTo>
                    <a:pt x="661162" y="224789"/>
                  </a:lnTo>
                  <a:lnTo>
                    <a:pt x="661670" y="224282"/>
                  </a:lnTo>
                  <a:lnTo>
                    <a:pt x="661924" y="223774"/>
                  </a:lnTo>
                  <a:lnTo>
                    <a:pt x="662305" y="223393"/>
                  </a:lnTo>
                  <a:lnTo>
                    <a:pt x="662432" y="222758"/>
                  </a:lnTo>
                  <a:lnTo>
                    <a:pt x="662093" y="221869"/>
                  </a:lnTo>
                  <a:lnTo>
                    <a:pt x="660995" y="218567"/>
                  </a:lnTo>
                  <a:close/>
                </a:path>
                <a:path w="1109345" h="433070">
                  <a:moveTo>
                    <a:pt x="652421" y="192786"/>
                  </a:moveTo>
                  <a:lnTo>
                    <a:pt x="637413" y="192786"/>
                  </a:lnTo>
                  <a:lnTo>
                    <a:pt x="642620" y="208534"/>
                  </a:lnTo>
                  <a:lnTo>
                    <a:pt x="640461" y="213360"/>
                  </a:lnTo>
                  <a:lnTo>
                    <a:pt x="638175" y="217170"/>
                  </a:lnTo>
                  <a:lnTo>
                    <a:pt x="635762" y="219963"/>
                  </a:lnTo>
                  <a:lnTo>
                    <a:pt x="633349" y="222885"/>
                  </a:lnTo>
                  <a:lnTo>
                    <a:pt x="630301" y="224917"/>
                  </a:lnTo>
                  <a:lnTo>
                    <a:pt x="622427" y="227457"/>
                  </a:lnTo>
                  <a:lnTo>
                    <a:pt x="642731" y="227457"/>
                  </a:lnTo>
                  <a:lnTo>
                    <a:pt x="643128" y="227075"/>
                  </a:lnTo>
                  <a:lnTo>
                    <a:pt x="645922" y="223138"/>
                  </a:lnTo>
                  <a:lnTo>
                    <a:pt x="647954" y="218567"/>
                  </a:lnTo>
                  <a:lnTo>
                    <a:pt x="660995" y="218567"/>
                  </a:lnTo>
                  <a:lnTo>
                    <a:pt x="652421" y="192786"/>
                  </a:lnTo>
                  <a:close/>
                </a:path>
                <a:path w="1109345" h="433070">
                  <a:moveTo>
                    <a:pt x="625221" y="151257"/>
                  </a:moveTo>
                  <a:lnTo>
                    <a:pt x="616966" y="151257"/>
                  </a:lnTo>
                  <a:lnTo>
                    <a:pt x="612267" y="152146"/>
                  </a:lnTo>
                  <a:lnTo>
                    <a:pt x="606933" y="153924"/>
                  </a:lnTo>
                  <a:lnTo>
                    <a:pt x="604139" y="154939"/>
                  </a:lnTo>
                  <a:lnTo>
                    <a:pt x="601345" y="156083"/>
                  </a:lnTo>
                  <a:lnTo>
                    <a:pt x="598678" y="157607"/>
                  </a:lnTo>
                  <a:lnTo>
                    <a:pt x="596138" y="159004"/>
                  </a:lnTo>
                  <a:lnTo>
                    <a:pt x="593725" y="160527"/>
                  </a:lnTo>
                  <a:lnTo>
                    <a:pt x="591693" y="162179"/>
                  </a:lnTo>
                  <a:lnTo>
                    <a:pt x="589534" y="163702"/>
                  </a:lnTo>
                  <a:lnTo>
                    <a:pt x="587756" y="165226"/>
                  </a:lnTo>
                  <a:lnTo>
                    <a:pt x="586232" y="166877"/>
                  </a:lnTo>
                  <a:lnTo>
                    <a:pt x="584708" y="168401"/>
                  </a:lnTo>
                  <a:lnTo>
                    <a:pt x="583819" y="169672"/>
                  </a:lnTo>
                  <a:lnTo>
                    <a:pt x="583311" y="170687"/>
                  </a:lnTo>
                  <a:lnTo>
                    <a:pt x="582803" y="171576"/>
                  </a:lnTo>
                  <a:lnTo>
                    <a:pt x="582694" y="171958"/>
                  </a:lnTo>
                  <a:lnTo>
                    <a:pt x="582621" y="172974"/>
                  </a:lnTo>
                  <a:lnTo>
                    <a:pt x="582704" y="174371"/>
                  </a:lnTo>
                  <a:lnTo>
                    <a:pt x="582930" y="175387"/>
                  </a:lnTo>
                  <a:lnTo>
                    <a:pt x="583438" y="176657"/>
                  </a:lnTo>
                  <a:lnTo>
                    <a:pt x="583734" y="177673"/>
                  </a:lnTo>
                  <a:lnTo>
                    <a:pt x="586994" y="181229"/>
                  </a:lnTo>
                  <a:lnTo>
                    <a:pt x="587502" y="181229"/>
                  </a:lnTo>
                  <a:lnTo>
                    <a:pt x="587883" y="181101"/>
                  </a:lnTo>
                  <a:lnTo>
                    <a:pt x="588518" y="180848"/>
                  </a:lnTo>
                  <a:lnTo>
                    <a:pt x="589407" y="180086"/>
                  </a:lnTo>
                  <a:lnTo>
                    <a:pt x="591682" y="177546"/>
                  </a:lnTo>
                  <a:lnTo>
                    <a:pt x="592963" y="176149"/>
                  </a:lnTo>
                  <a:lnTo>
                    <a:pt x="615315" y="163830"/>
                  </a:lnTo>
                  <a:lnTo>
                    <a:pt x="642175" y="163830"/>
                  </a:lnTo>
                  <a:lnTo>
                    <a:pt x="642112" y="163702"/>
                  </a:lnTo>
                  <a:lnTo>
                    <a:pt x="639953" y="160527"/>
                  </a:lnTo>
                  <a:lnTo>
                    <a:pt x="637667" y="157480"/>
                  </a:lnTo>
                  <a:lnTo>
                    <a:pt x="635000" y="155067"/>
                  </a:lnTo>
                  <a:lnTo>
                    <a:pt x="628904" y="152019"/>
                  </a:lnTo>
                  <a:lnTo>
                    <a:pt x="625221" y="151257"/>
                  </a:lnTo>
                  <a:close/>
                </a:path>
                <a:path w="1109345" h="433070">
                  <a:moveTo>
                    <a:pt x="673354" y="133476"/>
                  </a:moveTo>
                  <a:lnTo>
                    <a:pt x="672719" y="133604"/>
                  </a:lnTo>
                  <a:lnTo>
                    <a:pt x="671068" y="133858"/>
                  </a:lnTo>
                  <a:lnTo>
                    <a:pt x="670052" y="134238"/>
                  </a:lnTo>
                  <a:lnTo>
                    <a:pt x="663321" y="138811"/>
                  </a:lnTo>
                  <a:lnTo>
                    <a:pt x="663575" y="139192"/>
                  </a:lnTo>
                  <a:lnTo>
                    <a:pt x="688340" y="213741"/>
                  </a:lnTo>
                  <a:lnTo>
                    <a:pt x="688594" y="214122"/>
                  </a:lnTo>
                  <a:lnTo>
                    <a:pt x="689102" y="214630"/>
                  </a:lnTo>
                  <a:lnTo>
                    <a:pt x="689610" y="214757"/>
                  </a:lnTo>
                  <a:lnTo>
                    <a:pt x="690245" y="214757"/>
                  </a:lnTo>
                  <a:lnTo>
                    <a:pt x="690753" y="214884"/>
                  </a:lnTo>
                  <a:lnTo>
                    <a:pt x="692404" y="214630"/>
                  </a:lnTo>
                  <a:lnTo>
                    <a:pt x="694436" y="214122"/>
                  </a:lnTo>
                  <a:lnTo>
                    <a:pt x="695833" y="213613"/>
                  </a:lnTo>
                  <a:lnTo>
                    <a:pt x="697230" y="213233"/>
                  </a:lnTo>
                  <a:lnTo>
                    <a:pt x="698246" y="212725"/>
                  </a:lnTo>
                  <a:lnTo>
                    <a:pt x="700024" y="211962"/>
                  </a:lnTo>
                  <a:lnTo>
                    <a:pt x="700659" y="211582"/>
                  </a:lnTo>
                  <a:lnTo>
                    <a:pt x="701421" y="210820"/>
                  </a:lnTo>
                  <a:lnTo>
                    <a:pt x="701675" y="210438"/>
                  </a:lnTo>
                  <a:lnTo>
                    <a:pt x="701929" y="209676"/>
                  </a:lnTo>
                  <a:lnTo>
                    <a:pt x="701802" y="208787"/>
                  </a:lnTo>
                  <a:lnTo>
                    <a:pt x="685546" y="160020"/>
                  </a:lnTo>
                  <a:lnTo>
                    <a:pt x="686435" y="156463"/>
                  </a:lnTo>
                  <a:lnTo>
                    <a:pt x="687324" y="153288"/>
                  </a:lnTo>
                  <a:lnTo>
                    <a:pt x="688213" y="150622"/>
                  </a:lnTo>
                  <a:lnTo>
                    <a:pt x="690067" y="145923"/>
                  </a:lnTo>
                  <a:lnTo>
                    <a:pt x="679323" y="145923"/>
                  </a:lnTo>
                  <a:lnTo>
                    <a:pt x="675640" y="134747"/>
                  </a:lnTo>
                  <a:lnTo>
                    <a:pt x="675386" y="134366"/>
                  </a:lnTo>
                  <a:lnTo>
                    <a:pt x="674878" y="133858"/>
                  </a:lnTo>
                  <a:lnTo>
                    <a:pt x="673354" y="133476"/>
                  </a:lnTo>
                  <a:close/>
                </a:path>
                <a:path w="1109345" h="433070">
                  <a:moveTo>
                    <a:pt x="704088" y="123317"/>
                  </a:moveTo>
                  <a:lnTo>
                    <a:pt x="702310" y="123317"/>
                  </a:lnTo>
                  <a:lnTo>
                    <a:pt x="701294" y="123444"/>
                  </a:lnTo>
                  <a:lnTo>
                    <a:pt x="700278" y="123444"/>
                  </a:lnTo>
                  <a:lnTo>
                    <a:pt x="699262" y="123571"/>
                  </a:lnTo>
                  <a:lnTo>
                    <a:pt x="698246" y="123825"/>
                  </a:lnTo>
                  <a:lnTo>
                    <a:pt x="697230" y="123951"/>
                  </a:lnTo>
                  <a:lnTo>
                    <a:pt x="696341" y="124206"/>
                  </a:lnTo>
                  <a:lnTo>
                    <a:pt x="694817" y="124713"/>
                  </a:lnTo>
                  <a:lnTo>
                    <a:pt x="693166" y="125222"/>
                  </a:lnTo>
                  <a:lnTo>
                    <a:pt x="679323" y="145923"/>
                  </a:lnTo>
                  <a:lnTo>
                    <a:pt x="690067" y="145923"/>
                  </a:lnTo>
                  <a:lnTo>
                    <a:pt x="691134" y="144145"/>
                  </a:lnTo>
                  <a:lnTo>
                    <a:pt x="701548" y="137033"/>
                  </a:lnTo>
                  <a:lnTo>
                    <a:pt x="702564" y="137033"/>
                  </a:lnTo>
                  <a:lnTo>
                    <a:pt x="703580" y="136906"/>
                  </a:lnTo>
                  <a:lnTo>
                    <a:pt x="708152" y="136906"/>
                  </a:lnTo>
                  <a:lnTo>
                    <a:pt x="708914" y="136651"/>
                  </a:lnTo>
                  <a:lnTo>
                    <a:pt x="709295" y="136398"/>
                  </a:lnTo>
                  <a:lnTo>
                    <a:pt x="709422" y="136017"/>
                  </a:lnTo>
                  <a:lnTo>
                    <a:pt x="709549" y="135762"/>
                  </a:lnTo>
                  <a:lnTo>
                    <a:pt x="709644" y="135382"/>
                  </a:lnTo>
                  <a:lnTo>
                    <a:pt x="709530" y="133476"/>
                  </a:lnTo>
                  <a:lnTo>
                    <a:pt x="709422" y="132714"/>
                  </a:lnTo>
                  <a:lnTo>
                    <a:pt x="709168" y="131825"/>
                  </a:lnTo>
                  <a:lnTo>
                    <a:pt x="708914" y="130810"/>
                  </a:lnTo>
                  <a:lnTo>
                    <a:pt x="708406" y="129667"/>
                  </a:lnTo>
                  <a:lnTo>
                    <a:pt x="708025" y="128397"/>
                  </a:lnTo>
                  <a:lnTo>
                    <a:pt x="707644" y="127381"/>
                  </a:lnTo>
                  <a:lnTo>
                    <a:pt x="707390" y="126619"/>
                  </a:lnTo>
                  <a:lnTo>
                    <a:pt x="706882" y="125349"/>
                  </a:lnTo>
                  <a:lnTo>
                    <a:pt x="706628" y="124968"/>
                  </a:lnTo>
                  <a:lnTo>
                    <a:pt x="706501" y="124713"/>
                  </a:lnTo>
                  <a:lnTo>
                    <a:pt x="706247" y="124333"/>
                  </a:lnTo>
                  <a:lnTo>
                    <a:pt x="705866" y="123951"/>
                  </a:lnTo>
                  <a:lnTo>
                    <a:pt x="705104" y="123571"/>
                  </a:lnTo>
                  <a:lnTo>
                    <a:pt x="704723" y="123444"/>
                  </a:lnTo>
                  <a:lnTo>
                    <a:pt x="704088" y="123317"/>
                  </a:lnTo>
                  <a:close/>
                </a:path>
                <a:path w="1109345" h="433070">
                  <a:moveTo>
                    <a:pt x="724408" y="116967"/>
                  </a:moveTo>
                  <a:lnTo>
                    <a:pt x="722376" y="116967"/>
                  </a:lnTo>
                  <a:lnTo>
                    <a:pt x="720344" y="117475"/>
                  </a:lnTo>
                  <a:lnTo>
                    <a:pt x="711708" y="121412"/>
                  </a:lnTo>
                  <a:lnTo>
                    <a:pt x="711327" y="121920"/>
                  </a:lnTo>
                  <a:lnTo>
                    <a:pt x="711327" y="122555"/>
                  </a:lnTo>
                  <a:lnTo>
                    <a:pt x="711581" y="123189"/>
                  </a:lnTo>
                  <a:lnTo>
                    <a:pt x="711708" y="123825"/>
                  </a:lnTo>
                  <a:lnTo>
                    <a:pt x="712343" y="124713"/>
                  </a:lnTo>
                  <a:lnTo>
                    <a:pt x="713105" y="125730"/>
                  </a:lnTo>
                  <a:lnTo>
                    <a:pt x="763143" y="187706"/>
                  </a:lnTo>
                  <a:lnTo>
                    <a:pt x="763524" y="188213"/>
                  </a:lnTo>
                  <a:lnTo>
                    <a:pt x="764032" y="188722"/>
                  </a:lnTo>
                  <a:lnTo>
                    <a:pt x="764540" y="188975"/>
                  </a:lnTo>
                  <a:lnTo>
                    <a:pt x="765175" y="189357"/>
                  </a:lnTo>
                  <a:lnTo>
                    <a:pt x="765810" y="189611"/>
                  </a:lnTo>
                  <a:lnTo>
                    <a:pt x="766318" y="189611"/>
                  </a:lnTo>
                  <a:lnTo>
                    <a:pt x="764745" y="217424"/>
                  </a:lnTo>
                  <a:lnTo>
                    <a:pt x="764667" y="220345"/>
                  </a:lnTo>
                  <a:lnTo>
                    <a:pt x="764921" y="220852"/>
                  </a:lnTo>
                  <a:lnTo>
                    <a:pt x="765175" y="221487"/>
                  </a:lnTo>
                  <a:lnTo>
                    <a:pt x="765556" y="221742"/>
                  </a:lnTo>
                  <a:lnTo>
                    <a:pt x="766191" y="221996"/>
                  </a:lnTo>
                  <a:lnTo>
                    <a:pt x="766699" y="222123"/>
                  </a:lnTo>
                  <a:lnTo>
                    <a:pt x="767461" y="222123"/>
                  </a:lnTo>
                  <a:lnTo>
                    <a:pt x="769366" y="221869"/>
                  </a:lnTo>
                  <a:lnTo>
                    <a:pt x="770509" y="221487"/>
                  </a:lnTo>
                  <a:lnTo>
                    <a:pt x="771906" y="221107"/>
                  </a:lnTo>
                  <a:lnTo>
                    <a:pt x="774700" y="220091"/>
                  </a:lnTo>
                  <a:lnTo>
                    <a:pt x="776732" y="219201"/>
                  </a:lnTo>
                  <a:lnTo>
                    <a:pt x="779018" y="217424"/>
                  </a:lnTo>
                  <a:lnTo>
                    <a:pt x="779653" y="216408"/>
                  </a:lnTo>
                  <a:lnTo>
                    <a:pt x="779653" y="215392"/>
                  </a:lnTo>
                  <a:lnTo>
                    <a:pt x="780542" y="184912"/>
                  </a:lnTo>
                  <a:lnTo>
                    <a:pt x="780876" y="171323"/>
                  </a:lnTo>
                  <a:lnTo>
                    <a:pt x="767588" y="171323"/>
                  </a:lnTo>
                  <a:lnTo>
                    <a:pt x="725678" y="117856"/>
                  </a:lnTo>
                  <a:lnTo>
                    <a:pt x="725297" y="117475"/>
                  </a:lnTo>
                  <a:lnTo>
                    <a:pt x="724916" y="117221"/>
                  </a:lnTo>
                  <a:lnTo>
                    <a:pt x="724408" y="116967"/>
                  </a:lnTo>
                  <a:close/>
                </a:path>
                <a:path w="1109345" h="433070">
                  <a:moveTo>
                    <a:pt x="779526" y="98044"/>
                  </a:moveTo>
                  <a:lnTo>
                    <a:pt x="778510" y="98298"/>
                  </a:lnTo>
                  <a:lnTo>
                    <a:pt x="777494" y="98425"/>
                  </a:lnTo>
                  <a:lnTo>
                    <a:pt x="776224" y="98806"/>
                  </a:lnTo>
                  <a:lnTo>
                    <a:pt x="767842" y="171323"/>
                  </a:lnTo>
                  <a:lnTo>
                    <a:pt x="780876" y="171323"/>
                  </a:lnTo>
                  <a:lnTo>
                    <a:pt x="782517" y="104648"/>
                  </a:lnTo>
                  <a:lnTo>
                    <a:pt x="782447" y="100330"/>
                  </a:lnTo>
                  <a:lnTo>
                    <a:pt x="781939" y="99060"/>
                  </a:lnTo>
                  <a:lnTo>
                    <a:pt x="781558" y="98551"/>
                  </a:lnTo>
                  <a:lnTo>
                    <a:pt x="781050" y="98298"/>
                  </a:lnTo>
                  <a:lnTo>
                    <a:pt x="780415" y="98171"/>
                  </a:lnTo>
                  <a:lnTo>
                    <a:pt x="779526" y="98044"/>
                  </a:lnTo>
                  <a:close/>
                </a:path>
                <a:path w="1109345" h="433070">
                  <a:moveTo>
                    <a:pt x="893318" y="30099"/>
                  </a:moveTo>
                  <a:lnTo>
                    <a:pt x="889889" y="30352"/>
                  </a:lnTo>
                  <a:lnTo>
                    <a:pt x="882269" y="31369"/>
                  </a:lnTo>
                  <a:lnTo>
                    <a:pt x="878332" y="32258"/>
                  </a:lnTo>
                  <a:lnTo>
                    <a:pt x="874268" y="33655"/>
                  </a:lnTo>
                  <a:lnTo>
                    <a:pt x="866394" y="36195"/>
                  </a:lnTo>
                  <a:lnTo>
                    <a:pt x="837945" y="67945"/>
                  </a:lnTo>
                  <a:lnTo>
                    <a:pt x="835846" y="90805"/>
                  </a:lnTo>
                  <a:lnTo>
                    <a:pt x="837057" y="98551"/>
                  </a:lnTo>
                  <a:lnTo>
                    <a:pt x="855344" y="133731"/>
                  </a:lnTo>
                  <a:lnTo>
                    <a:pt x="894080" y="147320"/>
                  </a:lnTo>
                  <a:lnTo>
                    <a:pt x="901827" y="146050"/>
                  </a:lnTo>
                  <a:lnTo>
                    <a:pt x="925703" y="135889"/>
                  </a:lnTo>
                  <a:lnTo>
                    <a:pt x="928243" y="134366"/>
                  </a:lnTo>
                  <a:lnTo>
                    <a:pt x="929473" y="133476"/>
                  </a:lnTo>
                  <a:lnTo>
                    <a:pt x="895604" y="133476"/>
                  </a:lnTo>
                  <a:lnTo>
                    <a:pt x="890396" y="133096"/>
                  </a:lnTo>
                  <a:lnTo>
                    <a:pt x="863345" y="118110"/>
                  </a:lnTo>
                  <a:lnTo>
                    <a:pt x="859663" y="113537"/>
                  </a:lnTo>
                  <a:lnTo>
                    <a:pt x="856742" y="107823"/>
                  </a:lnTo>
                  <a:lnTo>
                    <a:pt x="852424" y="94869"/>
                  </a:lnTo>
                  <a:lnTo>
                    <a:pt x="851407" y="88900"/>
                  </a:lnTo>
                  <a:lnTo>
                    <a:pt x="851471" y="76962"/>
                  </a:lnTo>
                  <a:lnTo>
                    <a:pt x="852296" y="72009"/>
                  </a:lnTo>
                  <a:lnTo>
                    <a:pt x="854329" y="67183"/>
                  </a:lnTo>
                  <a:lnTo>
                    <a:pt x="856233" y="62230"/>
                  </a:lnTo>
                  <a:lnTo>
                    <a:pt x="859282" y="58038"/>
                  </a:lnTo>
                  <a:lnTo>
                    <a:pt x="863219" y="54356"/>
                  </a:lnTo>
                  <a:lnTo>
                    <a:pt x="867156" y="50546"/>
                  </a:lnTo>
                  <a:lnTo>
                    <a:pt x="895223" y="42925"/>
                  </a:lnTo>
                  <a:lnTo>
                    <a:pt x="914273" y="42925"/>
                  </a:lnTo>
                  <a:lnTo>
                    <a:pt x="914273" y="41910"/>
                  </a:lnTo>
                  <a:lnTo>
                    <a:pt x="914145" y="41148"/>
                  </a:lnTo>
                  <a:lnTo>
                    <a:pt x="913638" y="39370"/>
                  </a:lnTo>
                  <a:lnTo>
                    <a:pt x="913383" y="38354"/>
                  </a:lnTo>
                  <a:lnTo>
                    <a:pt x="899541" y="30225"/>
                  </a:lnTo>
                  <a:lnTo>
                    <a:pt x="896366" y="30225"/>
                  </a:lnTo>
                  <a:lnTo>
                    <a:pt x="893318" y="30099"/>
                  </a:lnTo>
                  <a:close/>
                </a:path>
                <a:path w="1109345" h="433070">
                  <a:moveTo>
                    <a:pt x="929745" y="88519"/>
                  </a:moveTo>
                  <a:lnTo>
                    <a:pt x="914019" y="88519"/>
                  </a:lnTo>
                  <a:lnTo>
                    <a:pt x="924432" y="119507"/>
                  </a:lnTo>
                  <a:lnTo>
                    <a:pt x="922019" y="122174"/>
                  </a:lnTo>
                  <a:lnTo>
                    <a:pt x="919226" y="124333"/>
                  </a:lnTo>
                  <a:lnTo>
                    <a:pt x="916178" y="126237"/>
                  </a:lnTo>
                  <a:lnTo>
                    <a:pt x="913003" y="128270"/>
                  </a:lnTo>
                  <a:lnTo>
                    <a:pt x="909828" y="129667"/>
                  </a:lnTo>
                  <a:lnTo>
                    <a:pt x="901065" y="132714"/>
                  </a:lnTo>
                  <a:lnTo>
                    <a:pt x="895604" y="133476"/>
                  </a:lnTo>
                  <a:lnTo>
                    <a:pt x="929473" y="133476"/>
                  </a:lnTo>
                  <a:lnTo>
                    <a:pt x="940435" y="121285"/>
                  </a:lnTo>
                  <a:lnTo>
                    <a:pt x="940307" y="120014"/>
                  </a:lnTo>
                  <a:lnTo>
                    <a:pt x="929745" y="88519"/>
                  </a:lnTo>
                  <a:close/>
                </a:path>
                <a:path w="1109345" h="433070">
                  <a:moveTo>
                    <a:pt x="921893" y="73533"/>
                  </a:moveTo>
                  <a:lnTo>
                    <a:pt x="920623" y="73533"/>
                  </a:lnTo>
                  <a:lnTo>
                    <a:pt x="919353" y="73787"/>
                  </a:lnTo>
                  <a:lnTo>
                    <a:pt x="883877" y="88900"/>
                  </a:lnTo>
                  <a:lnTo>
                    <a:pt x="884046" y="89916"/>
                  </a:lnTo>
                  <a:lnTo>
                    <a:pt x="884301" y="90805"/>
                  </a:lnTo>
                  <a:lnTo>
                    <a:pt x="884555" y="91948"/>
                  </a:lnTo>
                  <a:lnTo>
                    <a:pt x="888365" y="97027"/>
                  </a:lnTo>
                  <a:lnTo>
                    <a:pt x="889381" y="96774"/>
                  </a:lnTo>
                  <a:lnTo>
                    <a:pt x="914019" y="88519"/>
                  </a:lnTo>
                  <a:lnTo>
                    <a:pt x="929745" y="88519"/>
                  </a:lnTo>
                  <a:lnTo>
                    <a:pt x="926211" y="77977"/>
                  </a:lnTo>
                  <a:lnTo>
                    <a:pt x="925957" y="76962"/>
                  </a:lnTo>
                  <a:lnTo>
                    <a:pt x="925449" y="76073"/>
                  </a:lnTo>
                  <a:lnTo>
                    <a:pt x="924432" y="74802"/>
                  </a:lnTo>
                  <a:lnTo>
                    <a:pt x="923798" y="74295"/>
                  </a:lnTo>
                  <a:lnTo>
                    <a:pt x="921893" y="73533"/>
                  </a:lnTo>
                  <a:close/>
                </a:path>
                <a:path w="1109345" h="433070">
                  <a:moveTo>
                    <a:pt x="914273" y="42925"/>
                  </a:moveTo>
                  <a:lnTo>
                    <a:pt x="895223" y="42925"/>
                  </a:lnTo>
                  <a:lnTo>
                    <a:pt x="898652" y="43052"/>
                  </a:lnTo>
                  <a:lnTo>
                    <a:pt x="901700" y="43434"/>
                  </a:lnTo>
                  <a:lnTo>
                    <a:pt x="907161" y="44323"/>
                  </a:lnTo>
                  <a:lnTo>
                    <a:pt x="909066" y="44831"/>
                  </a:lnTo>
                  <a:lnTo>
                    <a:pt x="910970" y="45466"/>
                  </a:lnTo>
                  <a:lnTo>
                    <a:pt x="912241" y="45593"/>
                  </a:lnTo>
                  <a:lnTo>
                    <a:pt x="912876" y="45338"/>
                  </a:lnTo>
                  <a:lnTo>
                    <a:pt x="913257" y="45212"/>
                  </a:lnTo>
                  <a:lnTo>
                    <a:pt x="913765" y="44704"/>
                  </a:lnTo>
                  <a:lnTo>
                    <a:pt x="914019" y="44323"/>
                  </a:lnTo>
                  <a:lnTo>
                    <a:pt x="914273" y="43814"/>
                  </a:lnTo>
                  <a:lnTo>
                    <a:pt x="914273" y="42925"/>
                  </a:lnTo>
                  <a:close/>
                </a:path>
                <a:path w="1109345" h="433070">
                  <a:moveTo>
                    <a:pt x="1003676" y="43434"/>
                  </a:moveTo>
                  <a:lnTo>
                    <a:pt x="981582" y="43434"/>
                  </a:lnTo>
                  <a:lnTo>
                    <a:pt x="983615" y="43942"/>
                  </a:lnTo>
                  <a:lnTo>
                    <a:pt x="985519" y="44958"/>
                  </a:lnTo>
                  <a:lnTo>
                    <a:pt x="995553" y="62484"/>
                  </a:lnTo>
                  <a:lnTo>
                    <a:pt x="985393" y="65912"/>
                  </a:lnTo>
                  <a:lnTo>
                    <a:pt x="979551" y="67818"/>
                  </a:lnTo>
                  <a:lnTo>
                    <a:pt x="974598" y="70104"/>
                  </a:lnTo>
                  <a:lnTo>
                    <a:pt x="965962" y="75184"/>
                  </a:lnTo>
                  <a:lnTo>
                    <a:pt x="962660" y="77977"/>
                  </a:lnTo>
                  <a:lnTo>
                    <a:pt x="960119" y="81152"/>
                  </a:lnTo>
                  <a:lnTo>
                    <a:pt x="957580" y="84200"/>
                  </a:lnTo>
                  <a:lnTo>
                    <a:pt x="956056" y="87630"/>
                  </a:lnTo>
                  <a:lnTo>
                    <a:pt x="955294" y="91186"/>
                  </a:lnTo>
                  <a:lnTo>
                    <a:pt x="954658" y="94869"/>
                  </a:lnTo>
                  <a:lnTo>
                    <a:pt x="955040" y="98806"/>
                  </a:lnTo>
                  <a:lnTo>
                    <a:pt x="969010" y="117221"/>
                  </a:lnTo>
                  <a:lnTo>
                    <a:pt x="971804" y="118363"/>
                  </a:lnTo>
                  <a:lnTo>
                    <a:pt x="974979" y="118999"/>
                  </a:lnTo>
                  <a:lnTo>
                    <a:pt x="978535" y="118999"/>
                  </a:lnTo>
                  <a:lnTo>
                    <a:pt x="1001268" y="109855"/>
                  </a:lnTo>
                  <a:lnTo>
                    <a:pt x="1004169" y="107061"/>
                  </a:lnTo>
                  <a:lnTo>
                    <a:pt x="980058" y="107061"/>
                  </a:lnTo>
                  <a:lnTo>
                    <a:pt x="976883" y="105663"/>
                  </a:lnTo>
                  <a:lnTo>
                    <a:pt x="973582" y="104139"/>
                  </a:lnTo>
                  <a:lnTo>
                    <a:pt x="971423" y="101473"/>
                  </a:lnTo>
                  <a:lnTo>
                    <a:pt x="969391" y="95376"/>
                  </a:lnTo>
                  <a:lnTo>
                    <a:pt x="969137" y="93218"/>
                  </a:lnTo>
                  <a:lnTo>
                    <a:pt x="969644" y="89281"/>
                  </a:lnTo>
                  <a:lnTo>
                    <a:pt x="998855" y="72389"/>
                  </a:lnTo>
                  <a:lnTo>
                    <a:pt x="1013863" y="72389"/>
                  </a:lnTo>
                  <a:lnTo>
                    <a:pt x="1005458" y="47117"/>
                  </a:lnTo>
                  <a:lnTo>
                    <a:pt x="1003676" y="43434"/>
                  </a:lnTo>
                  <a:close/>
                </a:path>
                <a:path w="1109345" h="433070">
                  <a:moveTo>
                    <a:pt x="1013863" y="72389"/>
                  </a:moveTo>
                  <a:lnTo>
                    <a:pt x="998855" y="72389"/>
                  </a:lnTo>
                  <a:lnTo>
                    <a:pt x="1004062" y="88011"/>
                  </a:lnTo>
                  <a:lnTo>
                    <a:pt x="1001903" y="92963"/>
                  </a:lnTo>
                  <a:lnTo>
                    <a:pt x="999744" y="96774"/>
                  </a:lnTo>
                  <a:lnTo>
                    <a:pt x="997204" y="99568"/>
                  </a:lnTo>
                  <a:lnTo>
                    <a:pt x="994791" y="102362"/>
                  </a:lnTo>
                  <a:lnTo>
                    <a:pt x="991743" y="104394"/>
                  </a:lnTo>
                  <a:lnTo>
                    <a:pt x="988187" y="105663"/>
                  </a:lnTo>
                  <a:lnTo>
                    <a:pt x="983869" y="107061"/>
                  </a:lnTo>
                  <a:lnTo>
                    <a:pt x="1004169" y="107061"/>
                  </a:lnTo>
                  <a:lnTo>
                    <a:pt x="1004696" y="106552"/>
                  </a:lnTo>
                  <a:lnTo>
                    <a:pt x="1007364" y="102743"/>
                  </a:lnTo>
                  <a:lnTo>
                    <a:pt x="1009395" y="98171"/>
                  </a:lnTo>
                  <a:lnTo>
                    <a:pt x="1022437" y="98171"/>
                  </a:lnTo>
                  <a:lnTo>
                    <a:pt x="1013863" y="72389"/>
                  </a:lnTo>
                  <a:close/>
                </a:path>
                <a:path w="1109345" h="433070">
                  <a:moveTo>
                    <a:pt x="1022437" y="98171"/>
                  </a:moveTo>
                  <a:lnTo>
                    <a:pt x="1009395" y="98171"/>
                  </a:lnTo>
                  <a:lnTo>
                    <a:pt x="1012190" y="106299"/>
                  </a:lnTo>
                  <a:lnTo>
                    <a:pt x="1012444" y="106680"/>
                  </a:lnTo>
                  <a:lnTo>
                    <a:pt x="1012952" y="106934"/>
                  </a:lnTo>
                  <a:lnTo>
                    <a:pt x="1013460" y="107061"/>
                  </a:lnTo>
                  <a:lnTo>
                    <a:pt x="1015111" y="107061"/>
                  </a:lnTo>
                  <a:lnTo>
                    <a:pt x="1016000" y="106934"/>
                  </a:lnTo>
                  <a:lnTo>
                    <a:pt x="1017143" y="106552"/>
                  </a:lnTo>
                  <a:lnTo>
                    <a:pt x="1018540" y="106172"/>
                  </a:lnTo>
                  <a:lnTo>
                    <a:pt x="1023874" y="102362"/>
                  </a:lnTo>
                  <a:lnTo>
                    <a:pt x="1023535" y="101473"/>
                  </a:lnTo>
                  <a:lnTo>
                    <a:pt x="1022437" y="98171"/>
                  </a:lnTo>
                  <a:close/>
                </a:path>
                <a:path w="1109345" h="433070">
                  <a:moveTo>
                    <a:pt x="986790" y="30734"/>
                  </a:moveTo>
                  <a:lnTo>
                    <a:pt x="982599" y="30861"/>
                  </a:lnTo>
                  <a:lnTo>
                    <a:pt x="978407" y="30861"/>
                  </a:lnTo>
                  <a:lnTo>
                    <a:pt x="973708" y="31750"/>
                  </a:lnTo>
                  <a:lnTo>
                    <a:pt x="968375" y="33527"/>
                  </a:lnTo>
                  <a:lnTo>
                    <a:pt x="965581" y="34417"/>
                  </a:lnTo>
                  <a:lnTo>
                    <a:pt x="962787" y="35687"/>
                  </a:lnTo>
                  <a:lnTo>
                    <a:pt x="944118" y="52959"/>
                  </a:lnTo>
                  <a:lnTo>
                    <a:pt x="944181" y="54101"/>
                  </a:lnTo>
                  <a:lnTo>
                    <a:pt x="944371" y="54863"/>
                  </a:lnTo>
                  <a:lnTo>
                    <a:pt x="944880" y="56261"/>
                  </a:lnTo>
                  <a:lnTo>
                    <a:pt x="945133" y="57150"/>
                  </a:lnTo>
                  <a:lnTo>
                    <a:pt x="945515" y="57785"/>
                  </a:lnTo>
                  <a:lnTo>
                    <a:pt x="945769" y="58547"/>
                  </a:lnTo>
                  <a:lnTo>
                    <a:pt x="946150" y="59182"/>
                  </a:lnTo>
                  <a:lnTo>
                    <a:pt x="946531" y="59689"/>
                  </a:lnTo>
                  <a:lnTo>
                    <a:pt x="946912" y="59944"/>
                  </a:lnTo>
                  <a:lnTo>
                    <a:pt x="947293" y="60325"/>
                  </a:lnTo>
                  <a:lnTo>
                    <a:pt x="947674" y="60579"/>
                  </a:lnTo>
                  <a:lnTo>
                    <a:pt x="948436" y="60833"/>
                  </a:lnTo>
                  <a:lnTo>
                    <a:pt x="948944" y="60833"/>
                  </a:lnTo>
                  <a:lnTo>
                    <a:pt x="949325" y="60579"/>
                  </a:lnTo>
                  <a:lnTo>
                    <a:pt x="949960" y="60451"/>
                  </a:lnTo>
                  <a:lnTo>
                    <a:pt x="950849" y="59689"/>
                  </a:lnTo>
                  <a:lnTo>
                    <a:pt x="951992" y="58420"/>
                  </a:lnTo>
                  <a:lnTo>
                    <a:pt x="953007" y="57150"/>
                  </a:lnTo>
                  <a:lnTo>
                    <a:pt x="956056" y="54101"/>
                  </a:lnTo>
                  <a:lnTo>
                    <a:pt x="976757" y="43434"/>
                  </a:lnTo>
                  <a:lnTo>
                    <a:pt x="1003676" y="43434"/>
                  </a:lnTo>
                  <a:lnTo>
                    <a:pt x="1003554" y="43180"/>
                  </a:lnTo>
                  <a:lnTo>
                    <a:pt x="1001394" y="40132"/>
                  </a:lnTo>
                  <a:lnTo>
                    <a:pt x="999108" y="36957"/>
                  </a:lnTo>
                  <a:lnTo>
                    <a:pt x="996569" y="34671"/>
                  </a:lnTo>
                  <a:lnTo>
                    <a:pt x="993394" y="33147"/>
                  </a:lnTo>
                  <a:lnTo>
                    <a:pt x="990345" y="31496"/>
                  </a:lnTo>
                  <a:lnTo>
                    <a:pt x="986790" y="30734"/>
                  </a:lnTo>
                  <a:close/>
                </a:path>
                <a:path w="1109345" h="433070">
                  <a:moveTo>
                    <a:pt x="1034415" y="13208"/>
                  </a:moveTo>
                  <a:lnTo>
                    <a:pt x="1027303" y="15367"/>
                  </a:lnTo>
                  <a:lnTo>
                    <a:pt x="1026541" y="15621"/>
                  </a:lnTo>
                  <a:lnTo>
                    <a:pt x="1025525" y="16383"/>
                  </a:lnTo>
                  <a:lnTo>
                    <a:pt x="1025144" y="16763"/>
                  </a:lnTo>
                  <a:lnTo>
                    <a:pt x="1024890" y="17145"/>
                  </a:lnTo>
                  <a:lnTo>
                    <a:pt x="1024890" y="18542"/>
                  </a:lnTo>
                  <a:lnTo>
                    <a:pt x="1025017" y="18796"/>
                  </a:lnTo>
                  <a:lnTo>
                    <a:pt x="1059433" y="122300"/>
                  </a:lnTo>
                  <a:lnTo>
                    <a:pt x="1059561" y="122809"/>
                  </a:lnTo>
                  <a:lnTo>
                    <a:pt x="1059815" y="123062"/>
                  </a:lnTo>
                  <a:lnTo>
                    <a:pt x="1060195" y="123317"/>
                  </a:lnTo>
                  <a:lnTo>
                    <a:pt x="1060450" y="123698"/>
                  </a:lnTo>
                  <a:lnTo>
                    <a:pt x="1060831" y="123825"/>
                  </a:lnTo>
                  <a:lnTo>
                    <a:pt x="1061466" y="123825"/>
                  </a:lnTo>
                  <a:lnTo>
                    <a:pt x="1062101" y="123951"/>
                  </a:lnTo>
                  <a:lnTo>
                    <a:pt x="1063752" y="123698"/>
                  </a:lnTo>
                  <a:lnTo>
                    <a:pt x="1064641" y="123444"/>
                  </a:lnTo>
                  <a:lnTo>
                    <a:pt x="1065783" y="123189"/>
                  </a:lnTo>
                  <a:lnTo>
                    <a:pt x="1067054" y="122682"/>
                  </a:lnTo>
                  <a:lnTo>
                    <a:pt x="1068451" y="122300"/>
                  </a:lnTo>
                  <a:lnTo>
                    <a:pt x="1070483" y="121412"/>
                  </a:lnTo>
                  <a:lnTo>
                    <a:pt x="1071245" y="121031"/>
                  </a:lnTo>
                  <a:lnTo>
                    <a:pt x="1071880" y="120650"/>
                  </a:lnTo>
                  <a:lnTo>
                    <a:pt x="1072261" y="120269"/>
                  </a:lnTo>
                  <a:lnTo>
                    <a:pt x="1072769" y="119887"/>
                  </a:lnTo>
                  <a:lnTo>
                    <a:pt x="1073023" y="119507"/>
                  </a:lnTo>
                  <a:lnTo>
                    <a:pt x="1073150" y="118999"/>
                  </a:lnTo>
                  <a:lnTo>
                    <a:pt x="1073277" y="118618"/>
                  </a:lnTo>
                  <a:lnTo>
                    <a:pt x="1060704" y="80772"/>
                  </a:lnTo>
                  <a:lnTo>
                    <a:pt x="1095527" y="80772"/>
                  </a:lnTo>
                  <a:lnTo>
                    <a:pt x="1096391" y="80263"/>
                  </a:lnTo>
                  <a:lnTo>
                    <a:pt x="1099693" y="76962"/>
                  </a:lnTo>
                  <a:lnTo>
                    <a:pt x="1102436" y="74422"/>
                  </a:lnTo>
                  <a:lnTo>
                    <a:pt x="1074293" y="74422"/>
                  </a:lnTo>
                  <a:lnTo>
                    <a:pt x="1065911" y="71882"/>
                  </a:lnTo>
                  <a:lnTo>
                    <a:pt x="1061212" y="69596"/>
                  </a:lnTo>
                  <a:lnTo>
                    <a:pt x="1055878" y="66294"/>
                  </a:lnTo>
                  <a:lnTo>
                    <a:pt x="1046099" y="36702"/>
                  </a:lnTo>
                  <a:lnTo>
                    <a:pt x="1047369" y="33400"/>
                  </a:lnTo>
                  <a:lnTo>
                    <a:pt x="1048639" y="30352"/>
                  </a:lnTo>
                  <a:lnTo>
                    <a:pt x="1049908" y="27939"/>
                  </a:lnTo>
                  <a:lnTo>
                    <a:pt x="1051306" y="25400"/>
                  </a:lnTo>
                  <a:lnTo>
                    <a:pt x="1051702" y="24764"/>
                  </a:lnTo>
                  <a:lnTo>
                    <a:pt x="1040257" y="24764"/>
                  </a:lnTo>
                  <a:lnTo>
                    <a:pt x="1036955" y="14859"/>
                  </a:lnTo>
                  <a:lnTo>
                    <a:pt x="1036701" y="14350"/>
                  </a:lnTo>
                  <a:lnTo>
                    <a:pt x="1036574" y="13970"/>
                  </a:lnTo>
                  <a:lnTo>
                    <a:pt x="1036193" y="13716"/>
                  </a:lnTo>
                  <a:lnTo>
                    <a:pt x="1035939" y="13462"/>
                  </a:lnTo>
                  <a:lnTo>
                    <a:pt x="1035557" y="13335"/>
                  </a:lnTo>
                  <a:lnTo>
                    <a:pt x="1034923" y="13335"/>
                  </a:lnTo>
                  <a:lnTo>
                    <a:pt x="1034415" y="13208"/>
                  </a:lnTo>
                  <a:close/>
                </a:path>
                <a:path w="1109345" h="433070">
                  <a:moveTo>
                    <a:pt x="1095527" y="80772"/>
                  </a:moveTo>
                  <a:lnTo>
                    <a:pt x="1060704" y="80772"/>
                  </a:lnTo>
                  <a:lnTo>
                    <a:pt x="1063370" y="82042"/>
                  </a:lnTo>
                  <a:lnTo>
                    <a:pt x="1067943" y="83947"/>
                  </a:lnTo>
                  <a:lnTo>
                    <a:pt x="1070229" y="84709"/>
                  </a:lnTo>
                  <a:lnTo>
                    <a:pt x="1072388" y="85344"/>
                  </a:lnTo>
                  <a:lnTo>
                    <a:pt x="1074420" y="85598"/>
                  </a:lnTo>
                  <a:lnTo>
                    <a:pt x="1076579" y="85979"/>
                  </a:lnTo>
                  <a:lnTo>
                    <a:pt x="1078611" y="86106"/>
                  </a:lnTo>
                  <a:lnTo>
                    <a:pt x="1080643" y="85851"/>
                  </a:lnTo>
                  <a:lnTo>
                    <a:pt x="1082675" y="85725"/>
                  </a:lnTo>
                  <a:lnTo>
                    <a:pt x="1084707" y="85217"/>
                  </a:lnTo>
                  <a:lnTo>
                    <a:pt x="1086993" y="84582"/>
                  </a:lnTo>
                  <a:lnTo>
                    <a:pt x="1092073" y="82804"/>
                  </a:lnTo>
                  <a:lnTo>
                    <a:pt x="1095527" y="80772"/>
                  </a:lnTo>
                  <a:close/>
                </a:path>
                <a:path w="1109345" h="433070">
                  <a:moveTo>
                    <a:pt x="1096213" y="13588"/>
                  </a:moveTo>
                  <a:lnTo>
                    <a:pt x="1070102" y="13588"/>
                  </a:lnTo>
                  <a:lnTo>
                    <a:pt x="1073023" y="14350"/>
                  </a:lnTo>
                  <a:lnTo>
                    <a:pt x="1075944" y="15239"/>
                  </a:lnTo>
                  <a:lnTo>
                    <a:pt x="1078611" y="16763"/>
                  </a:lnTo>
                  <a:lnTo>
                    <a:pt x="1083183" y="21336"/>
                  </a:lnTo>
                  <a:lnTo>
                    <a:pt x="1085342" y="24130"/>
                  </a:lnTo>
                  <a:lnTo>
                    <a:pt x="1086993" y="27559"/>
                  </a:lnTo>
                  <a:lnTo>
                    <a:pt x="1088770" y="30861"/>
                  </a:lnTo>
                  <a:lnTo>
                    <a:pt x="1094232" y="56007"/>
                  </a:lnTo>
                  <a:lnTo>
                    <a:pt x="1093596" y="59182"/>
                  </a:lnTo>
                  <a:lnTo>
                    <a:pt x="1093089" y="62484"/>
                  </a:lnTo>
                  <a:lnTo>
                    <a:pt x="1078230" y="74422"/>
                  </a:lnTo>
                  <a:lnTo>
                    <a:pt x="1102436" y="74422"/>
                  </a:lnTo>
                  <a:lnTo>
                    <a:pt x="1103121" y="73787"/>
                  </a:lnTo>
                  <a:lnTo>
                    <a:pt x="1105535" y="69850"/>
                  </a:lnTo>
                  <a:lnTo>
                    <a:pt x="1107058" y="65277"/>
                  </a:lnTo>
                  <a:lnTo>
                    <a:pt x="1108583" y="60833"/>
                  </a:lnTo>
                  <a:lnTo>
                    <a:pt x="1109218" y="55752"/>
                  </a:lnTo>
                  <a:lnTo>
                    <a:pt x="1108837" y="50164"/>
                  </a:lnTo>
                  <a:lnTo>
                    <a:pt x="1108583" y="44450"/>
                  </a:lnTo>
                  <a:lnTo>
                    <a:pt x="1107313" y="38481"/>
                  </a:lnTo>
                  <a:lnTo>
                    <a:pt x="1105154" y="32004"/>
                  </a:lnTo>
                  <a:lnTo>
                    <a:pt x="1103376" y="26543"/>
                  </a:lnTo>
                  <a:lnTo>
                    <a:pt x="1101090" y="21717"/>
                  </a:lnTo>
                  <a:lnTo>
                    <a:pt x="1096213" y="13588"/>
                  </a:lnTo>
                  <a:close/>
                </a:path>
                <a:path w="1109345" h="433070">
                  <a:moveTo>
                    <a:pt x="1072388" y="0"/>
                  </a:moveTo>
                  <a:lnTo>
                    <a:pt x="1055243" y="5587"/>
                  </a:lnTo>
                  <a:lnTo>
                    <a:pt x="1053211" y="6858"/>
                  </a:lnTo>
                  <a:lnTo>
                    <a:pt x="1051433" y="8382"/>
                  </a:lnTo>
                  <a:lnTo>
                    <a:pt x="1049655" y="10287"/>
                  </a:lnTo>
                  <a:lnTo>
                    <a:pt x="1047877" y="12064"/>
                  </a:lnTo>
                  <a:lnTo>
                    <a:pt x="1046226" y="14224"/>
                  </a:lnTo>
                  <a:lnTo>
                    <a:pt x="1043178" y="19050"/>
                  </a:lnTo>
                  <a:lnTo>
                    <a:pt x="1041781" y="21717"/>
                  </a:lnTo>
                  <a:lnTo>
                    <a:pt x="1040257" y="24764"/>
                  </a:lnTo>
                  <a:lnTo>
                    <a:pt x="1051702" y="24764"/>
                  </a:lnTo>
                  <a:lnTo>
                    <a:pt x="1052576" y="23368"/>
                  </a:lnTo>
                  <a:lnTo>
                    <a:pt x="1053973" y="21589"/>
                  </a:lnTo>
                  <a:lnTo>
                    <a:pt x="1070102" y="13588"/>
                  </a:lnTo>
                  <a:lnTo>
                    <a:pt x="1096213" y="13588"/>
                  </a:lnTo>
                  <a:lnTo>
                    <a:pt x="1095756" y="12826"/>
                  </a:lnTo>
                  <a:lnTo>
                    <a:pt x="1092581" y="9144"/>
                  </a:lnTo>
                  <a:lnTo>
                    <a:pt x="1088898" y="6350"/>
                  </a:lnTo>
                  <a:lnTo>
                    <a:pt x="1085342" y="3556"/>
                  </a:lnTo>
                  <a:lnTo>
                    <a:pt x="1081278" y="1650"/>
                  </a:lnTo>
                  <a:lnTo>
                    <a:pt x="1076833" y="888"/>
                  </a:lnTo>
                  <a:lnTo>
                    <a:pt x="1072388" y="0"/>
                  </a:lnTo>
                  <a:close/>
                </a:path>
              </a:pathLst>
            </a:custGeom>
            <a:solidFill>
              <a:srgbClr val="3E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3745103" y="7970097"/>
            <a:ext cx="1291590" cy="1074420"/>
            <a:chOff x="3745103" y="7970097"/>
            <a:chExt cx="1291590" cy="1074420"/>
          </a:xfrm>
        </p:grpSpPr>
        <p:sp>
          <p:nvSpPr>
            <p:cNvPr id="30" name="object 30"/>
            <p:cNvSpPr/>
            <p:nvPr/>
          </p:nvSpPr>
          <p:spPr>
            <a:xfrm>
              <a:off x="3745103" y="8911335"/>
              <a:ext cx="1291590" cy="132715"/>
            </a:xfrm>
            <a:custGeom>
              <a:avLst/>
              <a:gdLst/>
              <a:ahLst/>
              <a:cxnLst/>
              <a:rect l="l" t="t" r="r" b="b"/>
              <a:pathLst>
                <a:path w="1291589" h="132715">
                  <a:moveTo>
                    <a:pt x="113792" y="0"/>
                  </a:moveTo>
                  <a:lnTo>
                    <a:pt x="0" y="66293"/>
                  </a:lnTo>
                  <a:lnTo>
                    <a:pt x="86435" y="116687"/>
                  </a:lnTo>
                  <a:lnTo>
                    <a:pt x="113792" y="132613"/>
                  </a:lnTo>
                  <a:lnTo>
                    <a:pt x="122555" y="130314"/>
                  </a:lnTo>
                  <a:lnTo>
                    <a:pt x="130429" y="116674"/>
                  </a:lnTo>
                  <a:lnTo>
                    <a:pt x="128143" y="107937"/>
                  </a:lnTo>
                  <a:lnTo>
                    <a:pt x="121285" y="104012"/>
                  </a:lnTo>
                  <a:lnTo>
                    <a:pt x="81033" y="80517"/>
                  </a:lnTo>
                  <a:lnTo>
                    <a:pt x="28448" y="80517"/>
                  </a:lnTo>
                  <a:lnTo>
                    <a:pt x="28448" y="51942"/>
                  </a:lnTo>
                  <a:lnTo>
                    <a:pt x="81250" y="51942"/>
                  </a:lnTo>
                  <a:lnTo>
                    <a:pt x="128143" y="24637"/>
                  </a:lnTo>
                  <a:lnTo>
                    <a:pt x="130429" y="15874"/>
                  </a:lnTo>
                  <a:lnTo>
                    <a:pt x="126492" y="9143"/>
                  </a:lnTo>
                  <a:lnTo>
                    <a:pt x="122555" y="2285"/>
                  </a:lnTo>
                  <a:lnTo>
                    <a:pt x="113792" y="0"/>
                  </a:lnTo>
                  <a:close/>
                </a:path>
                <a:path w="1291589" h="132715">
                  <a:moveTo>
                    <a:pt x="1234544" y="66293"/>
                  </a:moveTo>
                  <a:lnTo>
                    <a:pt x="1169924" y="104012"/>
                  </a:lnTo>
                  <a:lnTo>
                    <a:pt x="1163066" y="107937"/>
                  </a:lnTo>
                  <a:lnTo>
                    <a:pt x="1160780" y="116687"/>
                  </a:lnTo>
                  <a:lnTo>
                    <a:pt x="1164717" y="123494"/>
                  </a:lnTo>
                  <a:lnTo>
                    <a:pt x="1168781" y="130314"/>
                  </a:lnTo>
                  <a:lnTo>
                    <a:pt x="1177544" y="132613"/>
                  </a:lnTo>
                  <a:lnTo>
                    <a:pt x="1204794" y="116674"/>
                  </a:lnTo>
                  <a:lnTo>
                    <a:pt x="1266811" y="80517"/>
                  </a:lnTo>
                  <a:lnTo>
                    <a:pt x="1262888" y="80517"/>
                  </a:lnTo>
                  <a:lnTo>
                    <a:pt x="1262888" y="78612"/>
                  </a:lnTo>
                  <a:lnTo>
                    <a:pt x="1255649" y="78612"/>
                  </a:lnTo>
                  <a:lnTo>
                    <a:pt x="1234544" y="66293"/>
                  </a:lnTo>
                  <a:close/>
                </a:path>
                <a:path w="1291589" h="132715">
                  <a:moveTo>
                    <a:pt x="81250" y="51942"/>
                  </a:moveTo>
                  <a:lnTo>
                    <a:pt x="28448" y="51942"/>
                  </a:lnTo>
                  <a:lnTo>
                    <a:pt x="28448" y="80517"/>
                  </a:lnTo>
                  <a:lnTo>
                    <a:pt x="81033" y="80517"/>
                  </a:lnTo>
                  <a:lnTo>
                    <a:pt x="77769" y="78612"/>
                  </a:lnTo>
                  <a:lnTo>
                    <a:pt x="35560" y="78612"/>
                  </a:lnTo>
                  <a:lnTo>
                    <a:pt x="35560" y="53974"/>
                  </a:lnTo>
                  <a:lnTo>
                    <a:pt x="77769" y="53974"/>
                  </a:lnTo>
                  <a:lnTo>
                    <a:pt x="81250" y="51942"/>
                  </a:lnTo>
                  <a:close/>
                </a:path>
                <a:path w="1291589" h="132715">
                  <a:moveTo>
                    <a:pt x="1209958" y="51942"/>
                  </a:moveTo>
                  <a:lnTo>
                    <a:pt x="81250" y="51942"/>
                  </a:lnTo>
                  <a:lnTo>
                    <a:pt x="56664" y="66293"/>
                  </a:lnTo>
                  <a:lnTo>
                    <a:pt x="81033" y="80517"/>
                  </a:lnTo>
                  <a:lnTo>
                    <a:pt x="1210175" y="80517"/>
                  </a:lnTo>
                  <a:lnTo>
                    <a:pt x="1234544" y="66293"/>
                  </a:lnTo>
                  <a:lnTo>
                    <a:pt x="1209958" y="51942"/>
                  </a:lnTo>
                  <a:close/>
                </a:path>
                <a:path w="1291589" h="132715">
                  <a:moveTo>
                    <a:pt x="1266598" y="51942"/>
                  </a:moveTo>
                  <a:lnTo>
                    <a:pt x="1262888" y="51942"/>
                  </a:lnTo>
                  <a:lnTo>
                    <a:pt x="1262888" y="80517"/>
                  </a:lnTo>
                  <a:lnTo>
                    <a:pt x="1266811" y="80517"/>
                  </a:lnTo>
                  <a:lnTo>
                    <a:pt x="1291209" y="66293"/>
                  </a:lnTo>
                  <a:lnTo>
                    <a:pt x="1266598" y="51942"/>
                  </a:lnTo>
                  <a:close/>
                </a:path>
                <a:path w="1291589" h="132715">
                  <a:moveTo>
                    <a:pt x="35560" y="53974"/>
                  </a:moveTo>
                  <a:lnTo>
                    <a:pt x="35560" y="78612"/>
                  </a:lnTo>
                  <a:lnTo>
                    <a:pt x="56664" y="66293"/>
                  </a:lnTo>
                  <a:lnTo>
                    <a:pt x="35560" y="53974"/>
                  </a:lnTo>
                  <a:close/>
                </a:path>
                <a:path w="1291589" h="132715">
                  <a:moveTo>
                    <a:pt x="56664" y="66293"/>
                  </a:moveTo>
                  <a:lnTo>
                    <a:pt x="35560" y="78612"/>
                  </a:lnTo>
                  <a:lnTo>
                    <a:pt x="77769" y="78612"/>
                  </a:lnTo>
                  <a:lnTo>
                    <a:pt x="56664" y="66293"/>
                  </a:lnTo>
                  <a:close/>
                </a:path>
                <a:path w="1291589" h="132715">
                  <a:moveTo>
                    <a:pt x="1255649" y="53974"/>
                  </a:moveTo>
                  <a:lnTo>
                    <a:pt x="1234544" y="66293"/>
                  </a:lnTo>
                  <a:lnTo>
                    <a:pt x="1255649" y="78612"/>
                  </a:lnTo>
                  <a:lnTo>
                    <a:pt x="1255649" y="53974"/>
                  </a:lnTo>
                  <a:close/>
                </a:path>
                <a:path w="1291589" h="132715">
                  <a:moveTo>
                    <a:pt x="1262888" y="53974"/>
                  </a:moveTo>
                  <a:lnTo>
                    <a:pt x="1255649" y="53974"/>
                  </a:lnTo>
                  <a:lnTo>
                    <a:pt x="1255649" y="78612"/>
                  </a:lnTo>
                  <a:lnTo>
                    <a:pt x="1262888" y="78612"/>
                  </a:lnTo>
                  <a:lnTo>
                    <a:pt x="1262888" y="53974"/>
                  </a:lnTo>
                  <a:close/>
                </a:path>
                <a:path w="1291589" h="132715">
                  <a:moveTo>
                    <a:pt x="77769" y="53974"/>
                  </a:moveTo>
                  <a:lnTo>
                    <a:pt x="35560" y="53974"/>
                  </a:lnTo>
                  <a:lnTo>
                    <a:pt x="56664" y="66293"/>
                  </a:lnTo>
                  <a:lnTo>
                    <a:pt x="77769" y="53974"/>
                  </a:lnTo>
                  <a:close/>
                </a:path>
                <a:path w="1291589" h="132715">
                  <a:moveTo>
                    <a:pt x="1177544" y="0"/>
                  </a:moveTo>
                  <a:lnTo>
                    <a:pt x="1168781" y="2285"/>
                  </a:lnTo>
                  <a:lnTo>
                    <a:pt x="1164717" y="9143"/>
                  </a:lnTo>
                  <a:lnTo>
                    <a:pt x="1160780" y="15874"/>
                  </a:lnTo>
                  <a:lnTo>
                    <a:pt x="1163066" y="24637"/>
                  </a:lnTo>
                  <a:lnTo>
                    <a:pt x="1234544" y="66293"/>
                  </a:lnTo>
                  <a:lnTo>
                    <a:pt x="1255649" y="53974"/>
                  </a:lnTo>
                  <a:lnTo>
                    <a:pt x="1262888" y="53974"/>
                  </a:lnTo>
                  <a:lnTo>
                    <a:pt x="1262888" y="51942"/>
                  </a:lnTo>
                  <a:lnTo>
                    <a:pt x="1266598" y="51942"/>
                  </a:lnTo>
                  <a:lnTo>
                    <a:pt x="117754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773043" y="7970097"/>
              <a:ext cx="1052830" cy="171450"/>
            </a:xfrm>
            <a:custGeom>
              <a:avLst/>
              <a:gdLst/>
              <a:ahLst/>
              <a:cxnLst/>
              <a:rect l="l" t="t" r="r" b="b"/>
              <a:pathLst>
                <a:path w="1052829" h="171450">
                  <a:moveTo>
                    <a:pt x="1051560" y="43602"/>
                  </a:moveTo>
                  <a:lnTo>
                    <a:pt x="937260" y="46523"/>
                  </a:lnTo>
                  <a:lnTo>
                    <a:pt x="938276" y="84623"/>
                  </a:lnTo>
                  <a:lnTo>
                    <a:pt x="1052576" y="81702"/>
                  </a:lnTo>
                  <a:lnTo>
                    <a:pt x="1051560" y="43602"/>
                  </a:lnTo>
                  <a:close/>
                </a:path>
                <a:path w="1052829" h="171450">
                  <a:moveTo>
                    <a:pt x="899160" y="47412"/>
                  </a:moveTo>
                  <a:lnTo>
                    <a:pt x="784987" y="50333"/>
                  </a:lnTo>
                  <a:lnTo>
                    <a:pt x="785876" y="88433"/>
                  </a:lnTo>
                  <a:lnTo>
                    <a:pt x="900176" y="85512"/>
                  </a:lnTo>
                  <a:lnTo>
                    <a:pt x="899160" y="47412"/>
                  </a:lnTo>
                  <a:close/>
                </a:path>
                <a:path w="1052829" h="171450">
                  <a:moveTo>
                    <a:pt x="746887" y="51349"/>
                  </a:moveTo>
                  <a:lnTo>
                    <a:pt x="632587" y="54270"/>
                  </a:lnTo>
                  <a:lnTo>
                    <a:pt x="633603" y="92370"/>
                  </a:lnTo>
                  <a:lnTo>
                    <a:pt x="747776" y="89449"/>
                  </a:lnTo>
                  <a:lnTo>
                    <a:pt x="746887" y="51349"/>
                  </a:lnTo>
                  <a:close/>
                </a:path>
                <a:path w="1052829" h="171450">
                  <a:moveTo>
                    <a:pt x="594487" y="55159"/>
                  </a:moveTo>
                  <a:lnTo>
                    <a:pt x="480187" y="58080"/>
                  </a:lnTo>
                  <a:lnTo>
                    <a:pt x="481203" y="96180"/>
                  </a:lnTo>
                  <a:lnTo>
                    <a:pt x="595503" y="93259"/>
                  </a:lnTo>
                  <a:lnTo>
                    <a:pt x="594487" y="55159"/>
                  </a:lnTo>
                  <a:close/>
                </a:path>
                <a:path w="1052829" h="171450">
                  <a:moveTo>
                    <a:pt x="442087" y="59096"/>
                  </a:moveTo>
                  <a:lnTo>
                    <a:pt x="327914" y="62017"/>
                  </a:lnTo>
                  <a:lnTo>
                    <a:pt x="328803" y="100117"/>
                  </a:lnTo>
                  <a:lnTo>
                    <a:pt x="443103" y="97196"/>
                  </a:lnTo>
                  <a:lnTo>
                    <a:pt x="442087" y="59096"/>
                  </a:lnTo>
                  <a:close/>
                </a:path>
                <a:path w="1052829" h="171450">
                  <a:moveTo>
                    <a:pt x="289814" y="62906"/>
                  </a:moveTo>
                  <a:lnTo>
                    <a:pt x="175514" y="65827"/>
                  </a:lnTo>
                  <a:lnTo>
                    <a:pt x="176530" y="103927"/>
                  </a:lnTo>
                  <a:lnTo>
                    <a:pt x="290703" y="101006"/>
                  </a:lnTo>
                  <a:lnTo>
                    <a:pt x="289814" y="62906"/>
                  </a:lnTo>
                  <a:close/>
                </a:path>
                <a:path w="1052829" h="171450">
                  <a:moveTo>
                    <a:pt x="147460" y="0"/>
                  </a:moveTo>
                  <a:lnTo>
                    <a:pt x="140335" y="2581"/>
                  </a:lnTo>
                  <a:lnTo>
                    <a:pt x="0" y="89322"/>
                  </a:lnTo>
                  <a:lnTo>
                    <a:pt x="144653" y="168824"/>
                  </a:lnTo>
                  <a:lnTo>
                    <a:pt x="151824" y="171100"/>
                  </a:lnTo>
                  <a:lnTo>
                    <a:pt x="159067" y="170459"/>
                  </a:lnTo>
                  <a:lnTo>
                    <a:pt x="165548" y="167128"/>
                  </a:lnTo>
                  <a:lnTo>
                    <a:pt x="170434" y="161331"/>
                  </a:lnTo>
                  <a:lnTo>
                    <a:pt x="172710" y="154086"/>
                  </a:lnTo>
                  <a:lnTo>
                    <a:pt x="172069" y="146806"/>
                  </a:lnTo>
                  <a:lnTo>
                    <a:pt x="168737" y="140311"/>
                  </a:lnTo>
                  <a:lnTo>
                    <a:pt x="162941" y="135423"/>
                  </a:lnTo>
                  <a:lnTo>
                    <a:pt x="112125" y="107483"/>
                  </a:lnTo>
                  <a:lnTo>
                    <a:pt x="38354" y="107483"/>
                  </a:lnTo>
                  <a:lnTo>
                    <a:pt x="37337" y="69383"/>
                  </a:lnTo>
                  <a:lnTo>
                    <a:pt x="107754" y="67596"/>
                  </a:lnTo>
                  <a:lnTo>
                    <a:pt x="160401" y="35093"/>
                  </a:lnTo>
                  <a:lnTo>
                    <a:pt x="169223" y="15930"/>
                  </a:lnTo>
                  <a:lnTo>
                    <a:pt x="166624" y="8804"/>
                  </a:lnTo>
                  <a:lnTo>
                    <a:pt x="161426" y="3313"/>
                  </a:lnTo>
                  <a:lnTo>
                    <a:pt x="154765" y="311"/>
                  </a:lnTo>
                  <a:lnTo>
                    <a:pt x="147460" y="0"/>
                  </a:lnTo>
                  <a:close/>
                </a:path>
                <a:path w="1052829" h="171450">
                  <a:moveTo>
                    <a:pt x="107754" y="67596"/>
                  </a:moveTo>
                  <a:lnTo>
                    <a:pt x="37337" y="69383"/>
                  </a:lnTo>
                  <a:lnTo>
                    <a:pt x="38354" y="107483"/>
                  </a:lnTo>
                  <a:lnTo>
                    <a:pt x="108870" y="105693"/>
                  </a:lnTo>
                  <a:lnTo>
                    <a:pt x="106813" y="104562"/>
                  </a:lnTo>
                  <a:lnTo>
                    <a:pt x="47879" y="104562"/>
                  </a:lnTo>
                  <a:lnTo>
                    <a:pt x="46990" y="71669"/>
                  </a:lnTo>
                  <a:lnTo>
                    <a:pt x="101157" y="71669"/>
                  </a:lnTo>
                  <a:lnTo>
                    <a:pt x="107754" y="67596"/>
                  </a:lnTo>
                  <a:close/>
                </a:path>
                <a:path w="1052829" h="171450">
                  <a:moveTo>
                    <a:pt x="108870" y="105693"/>
                  </a:moveTo>
                  <a:lnTo>
                    <a:pt x="38354" y="107483"/>
                  </a:lnTo>
                  <a:lnTo>
                    <a:pt x="112125" y="107483"/>
                  </a:lnTo>
                  <a:lnTo>
                    <a:pt x="108870" y="105693"/>
                  </a:lnTo>
                  <a:close/>
                </a:path>
                <a:path w="1052829" h="171450">
                  <a:moveTo>
                    <a:pt x="137414" y="66843"/>
                  </a:moveTo>
                  <a:lnTo>
                    <a:pt x="107754" y="67596"/>
                  </a:lnTo>
                  <a:lnTo>
                    <a:pt x="75640" y="87422"/>
                  </a:lnTo>
                  <a:lnTo>
                    <a:pt x="108870" y="105693"/>
                  </a:lnTo>
                  <a:lnTo>
                    <a:pt x="138430" y="104943"/>
                  </a:lnTo>
                  <a:lnTo>
                    <a:pt x="137414" y="66843"/>
                  </a:lnTo>
                  <a:close/>
                </a:path>
                <a:path w="1052829" h="171450">
                  <a:moveTo>
                    <a:pt x="46990" y="71669"/>
                  </a:moveTo>
                  <a:lnTo>
                    <a:pt x="47879" y="104562"/>
                  </a:lnTo>
                  <a:lnTo>
                    <a:pt x="75640" y="87422"/>
                  </a:lnTo>
                  <a:lnTo>
                    <a:pt x="46990" y="71669"/>
                  </a:lnTo>
                  <a:close/>
                </a:path>
                <a:path w="1052829" h="171450">
                  <a:moveTo>
                    <a:pt x="75640" y="87422"/>
                  </a:moveTo>
                  <a:lnTo>
                    <a:pt x="47879" y="104562"/>
                  </a:lnTo>
                  <a:lnTo>
                    <a:pt x="106813" y="104562"/>
                  </a:lnTo>
                  <a:lnTo>
                    <a:pt x="75640" y="87422"/>
                  </a:lnTo>
                  <a:close/>
                </a:path>
                <a:path w="1052829" h="171450">
                  <a:moveTo>
                    <a:pt x="101157" y="71669"/>
                  </a:moveTo>
                  <a:lnTo>
                    <a:pt x="46990" y="71669"/>
                  </a:lnTo>
                  <a:lnTo>
                    <a:pt x="75640" y="87422"/>
                  </a:lnTo>
                  <a:lnTo>
                    <a:pt x="101157" y="71669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556891" y="6882383"/>
            <a:ext cx="57150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00AF50"/>
                </a:solidFill>
                <a:latin typeface="Calibri"/>
                <a:cs typeface="Calibri"/>
              </a:rPr>
              <a:t>AD</a:t>
            </a:r>
            <a:r>
              <a:rPr sz="2625" spc="-7" baseline="-20634" dirty="0">
                <a:solidFill>
                  <a:srgbClr val="00AF50"/>
                </a:solidFill>
                <a:latin typeface="Calibri"/>
                <a:cs typeface="Calibri"/>
              </a:rPr>
              <a:t>F</a:t>
            </a:r>
            <a:endParaRPr sz="2625" baseline="-20634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853054" y="6224523"/>
            <a:ext cx="41910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00AF50"/>
                </a:solidFill>
                <a:latin typeface="Calibri"/>
                <a:cs typeface="Calibri"/>
              </a:rPr>
              <a:t>AD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758439" y="5402897"/>
            <a:ext cx="35877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10" dirty="0">
                <a:solidFill>
                  <a:srgbClr val="3E3E3E"/>
                </a:solidFill>
                <a:latin typeface="Times New Roman"/>
                <a:cs typeface="Times New Roman"/>
              </a:rPr>
              <a:t>45</a:t>
            </a:r>
            <a:r>
              <a:rPr sz="1850" spc="5" dirty="0">
                <a:solidFill>
                  <a:srgbClr val="3E3E3E"/>
                </a:solidFill>
                <a:latin typeface="Symbol"/>
                <a:cs typeface="Symbol"/>
              </a:rPr>
              <a:t>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459220" y="3204844"/>
            <a:ext cx="63563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00AFEF"/>
                </a:solidFill>
                <a:latin typeface="Calibri"/>
                <a:cs typeface="Calibri"/>
              </a:rPr>
              <a:t>AE</a:t>
            </a:r>
            <a:r>
              <a:rPr sz="3225" spc="-7" baseline="-20671" dirty="0">
                <a:solidFill>
                  <a:srgbClr val="00AFEF"/>
                </a:solidFill>
                <a:latin typeface="Calibri"/>
                <a:cs typeface="Calibri"/>
              </a:rPr>
              <a:t>F</a:t>
            </a:r>
            <a:endParaRPr sz="3225" baseline="-20671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486778" y="2291080"/>
            <a:ext cx="4616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5" dirty="0">
                <a:solidFill>
                  <a:srgbClr val="00AFEF"/>
                </a:solidFill>
                <a:latin typeface="Calibri"/>
                <a:cs typeface="Calibri"/>
              </a:rPr>
              <a:t>AE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450590" y="3643629"/>
            <a:ext cx="215900" cy="759460"/>
          </a:xfrm>
          <a:custGeom>
            <a:avLst/>
            <a:gdLst/>
            <a:ahLst/>
            <a:cxnLst/>
            <a:rect l="l" t="t" r="r" b="b"/>
            <a:pathLst>
              <a:path w="215900" h="759460">
                <a:moveTo>
                  <a:pt x="215900" y="759460"/>
                </a:moveTo>
                <a:lnTo>
                  <a:pt x="173904" y="758053"/>
                </a:lnTo>
                <a:lnTo>
                  <a:pt x="139588" y="754205"/>
                </a:lnTo>
                <a:lnTo>
                  <a:pt x="116441" y="748476"/>
                </a:lnTo>
                <a:lnTo>
                  <a:pt x="107950" y="741426"/>
                </a:lnTo>
                <a:lnTo>
                  <a:pt x="107950" y="397764"/>
                </a:lnTo>
                <a:lnTo>
                  <a:pt x="99458" y="390713"/>
                </a:lnTo>
                <a:lnTo>
                  <a:pt x="76311" y="384984"/>
                </a:lnTo>
                <a:lnTo>
                  <a:pt x="41995" y="381136"/>
                </a:lnTo>
                <a:lnTo>
                  <a:pt x="0" y="379730"/>
                </a:lnTo>
                <a:lnTo>
                  <a:pt x="41995" y="378323"/>
                </a:lnTo>
                <a:lnTo>
                  <a:pt x="76311" y="374475"/>
                </a:lnTo>
                <a:lnTo>
                  <a:pt x="99458" y="368746"/>
                </a:lnTo>
                <a:lnTo>
                  <a:pt x="107950" y="361696"/>
                </a:lnTo>
                <a:lnTo>
                  <a:pt x="107950" y="18034"/>
                </a:lnTo>
                <a:lnTo>
                  <a:pt x="116441" y="10983"/>
                </a:lnTo>
                <a:lnTo>
                  <a:pt x="139588" y="5254"/>
                </a:lnTo>
                <a:lnTo>
                  <a:pt x="173904" y="1406"/>
                </a:lnTo>
                <a:lnTo>
                  <a:pt x="215900" y="0"/>
                </a:lnTo>
              </a:path>
            </a:pathLst>
          </a:custGeom>
          <a:ln w="28575">
            <a:solidFill>
              <a:srgbClr val="FF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3521709" y="9752330"/>
            <a:ext cx="2235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719829" y="9986009"/>
            <a:ext cx="150495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spc="-5" dirty="0">
                <a:solidFill>
                  <a:srgbClr val="3E3E3E"/>
                </a:solidFill>
                <a:latin typeface="Calibri"/>
                <a:cs typeface="Calibri"/>
              </a:rPr>
              <a:t>F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959096" y="9730740"/>
            <a:ext cx="2235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44751" y="7633271"/>
            <a:ext cx="41465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4800" spc="-44" baseline="-16493" dirty="0">
                <a:solidFill>
                  <a:srgbClr val="3E3E3E"/>
                </a:solidFill>
                <a:latin typeface="Calibri"/>
                <a:cs typeface="Calibri"/>
              </a:rPr>
              <a:t>P</a:t>
            </a:r>
            <a:r>
              <a:rPr sz="2150" spc="-30" dirty="0">
                <a:solidFill>
                  <a:srgbClr val="3E3E3E"/>
                </a:solidFill>
                <a:latin typeface="Calibri"/>
                <a:cs typeface="Calibri"/>
              </a:rPr>
              <a:t>e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078608" y="2445735"/>
            <a:ext cx="279400" cy="13347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</a:pP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Pengeluaran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079625" y="6428118"/>
            <a:ext cx="279400" cy="6388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000" b="1" spc="-5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229096" y="5786120"/>
            <a:ext cx="12884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Pendapatan </a:t>
            </a:r>
            <a:r>
              <a:rPr sz="2000" spc="-44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-9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Riil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355079" y="9679940"/>
            <a:ext cx="12877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Riil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2400617" y="3325240"/>
            <a:ext cx="4114165" cy="1567180"/>
            <a:chOff x="2400617" y="3325240"/>
            <a:chExt cx="4114165" cy="1567180"/>
          </a:xfrm>
        </p:grpSpPr>
        <p:sp>
          <p:nvSpPr>
            <p:cNvPr id="47" name="object 47"/>
            <p:cNvSpPr/>
            <p:nvPr/>
          </p:nvSpPr>
          <p:spPr>
            <a:xfrm>
              <a:off x="2405379" y="3482339"/>
              <a:ext cx="4104640" cy="1405255"/>
            </a:xfrm>
            <a:custGeom>
              <a:avLst/>
              <a:gdLst/>
              <a:ahLst/>
              <a:cxnLst/>
              <a:rect l="l" t="t" r="r" b="b"/>
              <a:pathLst>
                <a:path w="4104640" h="1405254">
                  <a:moveTo>
                    <a:pt x="0" y="1405000"/>
                  </a:moveTo>
                  <a:lnTo>
                    <a:pt x="4104513" y="0"/>
                  </a:lnTo>
                </a:path>
              </a:pathLst>
            </a:custGeom>
            <a:ln w="9525">
              <a:solidFill>
                <a:srgbClr val="0097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851909" y="3325240"/>
              <a:ext cx="863600" cy="850900"/>
            </a:xfrm>
            <a:custGeom>
              <a:avLst/>
              <a:gdLst/>
              <a:ahLst/>
              <a:cxnLst/>
              <a:rect l="l" t="t" r="r" b="b"/>
              <a:pathLst>
                <a:path w="863600" h="850900">
                  <a:moveTo>
                    <a:pt x="836422" y="0"/>
                  </a:moveTo>
                  <a:lnTo>
                    <a:pt x="755014" y="80263"/>
                  </a:lnTo>
                  <a:lnTo>
                    <a:pt x="781685" y="107314"/>
                  </a:lnTo>
                  <a:lnTo>
                    <a:pt x="863218" y="27177"/>
                  </a:lnTo>
                  <a:lnTo>
                    <a:pt x="836422" y="0"/>
                  </a:lnTo>
                  <a:close/>
                </a:path>
                <a:path w="863600" h="850900">
                  <a:moveTo>
                    <a:pt x="727837" y="106933"/>
                  </a:moveTo>
                  <a:lnTo>
                    <a:pt x="646429" y="187070"/>
                  </a:lnTo>
                  <a:lnTo>
                    <a:pt x="673100" y="214249"/>
                  </a:lnTo>
                  <a:lnTo>
                    <a:pt x="754634" y="134111"/>
                  </a:lnTo>
                  <a:lnTo>
                    <a:pt x="727837" y="106933"/>
                  </a:lnTo>
                  <a:close/>
                </a:path>
                <a:path w="863600" h="850900">
                  <a:moveTo>
                    <a:pt x="619251" y="213867"/>
                  </a:moveTo>
                  <a:lnTo>
                    <a:pt x="537844" y="294004"/>
                  </a:lnTo>
                  <a:lnTo>
                    <a:pt x="564514" y="321182"/>
                  </a:lnTo>
                  <a:lnTo>
                    <a:pt x="646049" y="241045"/>
                  </a:lnTo>
                  <a:lnTo>
                    <a:pt x="619251" y="213867"/>
                  </a:lnTo>
                  <a:close/>
                </a:path>
                <a:path w="863600" h="850900">
                  <a:moveTo>
                    <a:pt x="510666" y="320801"/>
                  </a:moveTo>
                  <a:lnTo>
                    <a:pt x="429260" y="400938"/>
                  </a:lnTo>
                  <a:lnTo>
                    <a:pt x="455929" y="428116"/>
                  </a:lnTo>
                  <a:lnTo>
                    <a:pt x="537463" y="347979"/>
                  </a:lnTo>
                  <a:lnTo>
                    <a:pt x="510666" y="320801"/>
                  </a:lnTo>
                  <a:close/>
                </a:path>
                <a:path w="863600" h="850900">
                  <a:moveTo>
                    <a:pt x="402081" y="427735"/>
                  </a:moveTo>
                  <a:lnTo>
                    <a:pt x="320675" y="507872"/>
                  </a:lnTo>
                  <a:lnTo>
                    <a:pt x="347344" y="535050"/>
                  </a:lnTo>
                  <a:lnTo>
                    <a:pt x="428751" y="454913"/>
                  </a:lnTo>
                  <a:lnTo>
                    <a:pt x="402081" y="427735"/>
                  </a:lnTo>
                  <a:close/>
                </a:path>
                <a:path w="863600" h="850900">
                  <a:moveTo>
                    <a:pt x="293497" y="534669"/>
                  </a:moveTo>
                  <a:lnTo>
                    <a:pt x="212089" y="614806"/>
                  </a:lnTo>
                  <a:lnTo>
                    <a:pt x="238760" y="641984"/>
                  </a:lnTo>
                  <a:lnTo>
                    <a:pt x="320166" y="561847"/>
                  </a:lnTo>
                  <a:lnTo>
                    <a:pt x="293497" y="534669"/>
                  </a:lnTo>
                  <a:close/>
                </a:path>
                <a:path w="863600" h="850900">
                  <a:moveTo>
                    <a:pt x="59003" y="677292"/>
                  </a:moveTo>
                  <a:lnTo>
                    <a:pt x="52101" y="679656"/>
                  </a:lnTo>
                  <a:lnTo>
                    <a:pt x="46581" y="684424"/>
                  </a:lnTo>
                  <a:lnTo>
                    <a:pt x="43179" y="691133"/>
                  </a:lnTo>
                  <a:lnTo>
                    <a:pt x="0" y="850391"/>
                  </a:lnTo>
                  <a:lnTo>
                    <a:pt x="50766" y="837437"/>
                  </a:lnTo>
                  <a:lnTo>
                    <a:pt x="40259" y="837437"/>
                  </a:lnTo>
                  <a:lnTo>
                    <a:pt x="13462" y="810259"/>
                  </a:lnTo>
                  <a:lnTo>
                    <a:pt x="63650" y="760984"/>
                  </a:lnTo>
                  <a:lnTo>
                    <a:pt x="79882" y="701166"/>
                  </a:lnTo>
                  <a:lnTo>
                    <a:pt x="80406" y="693622"/>
                  </a:lnTo>
                  <a:lnTo>
                    <a:pt x="78073" y="686720"/>
                  </a:lnTo>
                  <a:lnTo>
                    <a:pt x="73310" y="681200"/>
                  </a:lnTo>
                  <a:lnTo>
                    <a:pt x="66548" y="677798"/>
                  </a:lnTo>
                  <a:lnTo>
                    <a:pt x="59003" y="677292"/>
                  </a:lnTo>
                  <a:close/>
                </a:path>
                <a:path w="863600" h="850900">
                  <a:moveTo>
                    <a:pt x="63650" y="760984"/>
                  </a:moveTo>
                  <a:lnTo>
                    <a:pt x="13462" y="810259"/>
                  </a:lnTo>
                  <a:lnTo>
                    <a:pt x="40259" y="837437"/>
                  </a:lnTo>
                  <a:lnTo>
                    <a:pt x="48890" y="828928"/>
                  </a:lnTo>
                  <a:lnTo>
                    <a:pt x="45212" y="828928"/>
                  </a:lnTo>
                  <a:lnTo>
                    <a:pt x="22225" y="805433"/>
                  </a:lnTo>
                  <a:lnTo>
                    <a:pt x="53768" y="797399"/>
                  </a:lnTo>
                  <a:lnTo>
                    <a:pt x="63650" y="760984"/>
                  </a:lnTo>
                  <a:close/>
                </a:path>
                <a:path w="863600" h="850900">
                  <a:moveTo>
                    <a:pt x="157964" y="772384"/>
                  </a:moveTo>
                  <a:lnTo>
                    <a:pt x="150367" y="772794"/>
                  </a:lnTo>
                  <a:lnTo>
                    <a:pt x="90315" y="788090"/>
                  </a:lnTo>
                  <a:lnTo>
                    <a:pt x="40259" y="837437"/>
                  </a:lnTo>
                  <a:lnTo>
                    <a:pt x="50766" y="837437"/>
                  </a:lnTo>
                  <a:lnTo>
                    <a:pt x="159765" y="809624"/>
                  </a:lnTo>
                  <a:lnTo>
                    <a:pt x="166625" y="806370"/>
                  </a:lnTo>
                  <a:lnTo>
                    <a:pt x="171497" y="800925"/>
                  </a:lnTo>
                  <a:lnTo>
                    <a:pt x="173964" y="794051"/>
                  </a:lnTo>
                  <a:lnTo>
                    <a:pt x="173609" y="786510"/>
                  </a:lnTo>
                  <a:lnTo>
                    <a:pt x="170299" y="779706"/>
                  </a:lnTo>
                  <a:lnTo>
                    <a:pt x="164846" y="774842"/>
                  </a:lnTo>
                  <a:lnTo>
                    <a:pt x="157964" y="772384"/>
                  </a:lnTo>
                  <a:close/>
                </a:path>
                <a:path w="863600" h="850900">
                  <a:moveTo>
                    <a:pt x="53768" y="797399"/>
                  </a:moveTo>
                  <a:lnTo>
                    <a:pt x="22225" y="805433"/>
                  </a:lnTo>
                  <a:lnTo>
                    <a:pt x="45212" y="828928"/>
                  </a:lnTo>
                  <a:lnTo>
                    <a:pt x="53768" y="797399"/>
                  </a:lnTo>
                  <a:close/>
                </a:path>
                <a:path w="863600" h="850900">
                  <a:moveTo>
                    <a:pt x="90315" y="788090"/>
                  </a:moveTo>
                  <a:lnTo>
                    <a:pt x="53768" y="797399"/>
                  </a:lnTo>
                  <a:lnTo>
                    <a:pt x="45212" y="828928"/>
                  </a:lnTo>
                  <a:lnTo>
                    <a:pt x="48890" y="828928"/>
                  </a:lnTo>
                  <a:lnTo>
                    <a:pt x="90315" y="788090"/>
                  </a:lnTo>
                  <a:close/>
                </a:path>
                <a:path w="863600" h="850900">
                  <a:moveTo>
                    <a:pt x="76326" y="748537"/>
                  </a:moveTo>
                  <a:lnTo>
                    <a:pt x="63650" y="760984"/>
                  </a:lnTo>
                  <a:lnTo>
                    <a:pt x="53768" y="797399"/>
                  </a:lnTo>
                  <a:lnTo>
                    <a:pt x="90315" y="788090"/>
                  </a:lnTo>
                  <a:lnTo>
                    <a:pt x="102997" y="775588"/>
                  </a:lnTo>
                  <a:lnTo>
                    <a:pt x="76326" y="748537"/>
                  </a:lnTo>
                  <a:close/>
                </a:path>
                <a:path w="863600" h="850900">
                  <a:moveTo>
                    <a:pt x="184912" y="641603"/>
                  </a:moveTo>
                  <a:lnTo>
                    <a:pt x="103504" y="721740"/>
                  </a:lnTo>
                  <a:lnTo>
                    <a:pt x="130175" y="748918"/>
                  </a:lnTo>
                  <a:lnTo>
                    <a:pt x="211581" y="668654"/>
                  </a:lnTo>
                  <a:lnTo>
                    <a:pt x="184912" y="641603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5751195" y="1954783"/>
            <a:ext cx="788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AE</a:t>
            </a:r>
            <a:r>
              <a:rPr sz="24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4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05451" y="2583433"/>
            <a:ext cx="2305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688079" y="6715759"/>
            <a:ext cx="0" cy="1496695"/>
          </a:xfrm>
          <a:custGeom>
            <a:avLst/>
            <a:gdLst/>
            <a:ahLst/>
            <a:cxnLst/>
            <a:rect l="l" t="t" r="r" b="b"/>
            <a:pathLst>
              <a:path h="1496695">
                <a:moveTo>
                  <a:pt x="0" y="0"/>
                </a:moveTo>
                <a:lnTo>
                  <a:pt x="0" y="1496314"/>
                </a:lnTo>
              </a:path>
            </a:pathLst>
          </a:custGeom>
          <a:ln w="9525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2" name="object 52"/>
          <p:cNvGrpSpPr/>
          <p:nvPr/>
        </p:nvGrpSpPr>
        <p:grpSpPr>
          <a:xfrm>
            <a:off x="9438957" y="2272982"/>
            <a:ext cx="6423025" cy="3808729"/>
            <a:chOff x="9438957" y="2272982"/>
            <a:chExt cx="6423025" cy="3808729"/>
          </a:xfrm>
        </p:grpSpPr>
        <p:sp>
          <p:nvSpPr>
            <p:cNvPr id="53" name="object 53"/>
            <p:cNvSpPr/>
            <p:nvPr/>
          </p:nvSpPr>
          <p:spPr>
            <a:xfrm>
              <a:off x="9443719" y="2397760"/>
              <a:ext cx="6413500" cy="3679190"/>
            </a:xfrm>
            <a:custGeom>
              <a:avLst/>
              <a:gdLst/>
              <a:ahLst/>
              <a:cxnLst/>
              <a:rect l="l" t="t" r="r" b="b"/>
              <a:pathLst>
                <a:path w="6413500" h="3679190">
                  <a:moveTo>
                    <a:pt x="1877059" y="0"/>
                  </a:moveTo>
                  <a:lnTo>
                    <a:pt x="1877059" y="3678936"/>
                  </a:lnTo>
                </a:path>
                <a:path w="6413500" h="3679190">
                  <a:moveTo>
                    <a:pt x="0" y="3317240"/>
                  </a:moveTo>
                  <a:lnTo>
                    <a:pt x="3228975" y="3317240"/>
                  </a:lnTo>
                </a:path>
                <a:path w="6413500" h="3679190">
                  <a:moveTo>
                    <a:pt x="3282569" y="3317240"/>
                  </a:moveTo>
                  <a:lnTo>
                    <a:pt x="6413245" y="3317240"/>
                  </a:lnTo>
                </a:path>
              </a:pathLst>
            </a:custGeom>
            <a:ln w="9525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1322049" y="2287270"/>
              <a:ext cx="3563620" cy="3429635"/>
            </a:xfrm>
            <a:custGeom>
              <a:avLst/>
              <a:gdLst/>
              <a:ahLst/>
              <a:cxnLst/>
              <a:rect l="l" t="t" r="r" b="b"/>
              <a:pathLst>
                <a:path w="3563619" h="3429635">
                  <a:moveTo>
                    <a:pt x="0" y="3429507"/>
                  </a:moveTo>
                  <a:lnTo>
                    <a:pt x="3563619" y="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1322049" y="2604770"/>
              <a:ext cx="3523615" cy="2271395"/>
            </a:xfrm>
            <a:custGeom>
              <a:avLst/>
              <a:gdLst/>
              <a:ahLst/>
              <a:cxnLst/>
              <a:rect l="l" t="t" r="r" b="b"/>
              <a:pathLst>
                <a:path w="3523615" h="2271395">
                  <a:moveTo>
                    <a:pt x="0" y="2271394"/>
                  </a:moveTo>
                  <a:lnTo>
                    <a:pt x="3523615" y="0"/>
                  </a:lnTo>
                </a:path>
              </a:pathLst>
            </a:custGeom>
            <a:ln w="38100">
              <a:solidFill>
                <a:srgbClr val="0097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2682219" y="3124200"/>
              <a:ext cx="1361440" cy="2611755"/>
            </a:xfrm>
            <a:custGeom>
              <a:avLst/>
              <a:gdLst/>
              <a:ahLst/>
              <a:cxnLst/>
              <a:rect l="l" t="t" r="r" b="b"/>
              <a:pathLst>
                <a:path w="1361440" h="2611754">
                  <a:moveTo>
                    <a:pt x="34544" y="858520"/>
                  </a:moveTo>
                  <a:lnTo>
                    <a:pt x="0" y="2611628"/>
                  </a:lnTo>
                </a:path>
                <a:path w="1361440" h="2611754">
                  <a:moveTo>
                    <a:pt x="1361439" y="0"/>
                  </a:moveTo>
                  <a:lnTo>
                    <a:pt x="1361439" y="2592324"/>
                  </a:lnTo>
                </a:path>
              </a:pathLst>
            </a:custGeom>
            <a:ln w="1905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12498705" y="5762942"/>
            <a:ext cx="3994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25" spc="-7" baseline="-20671" dirty="0">
                <a:solidFill>
                  <a:srgbClr val="3E3E3E"/>
                </a:solidFill>
                <a:latin typeface="Calibri"/>
                <a:cs typeface="Calibri"/>
              </a:rPr>
              <a:t>F</a:t>
            </a:r>
            <a:endParaRPr sz="3225" baseline="-20671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3963014" y="5741352"/>
            <a:ext cx="2241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2749530" y="5049456"/>
            <a:ext cx="11385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E3E3E"/>
                </a:solidFill>
                <a:latin typeface="Calibri"/>
                <a:cs typeface="Calibri"/>
              </a:rPr>
              <a:t>Gap</a:t>
            </a:r>
            <a:r>
              <a:rPr sz="2400" spc="-9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E3E3E"/>
                </a:solidFill>
                <a:latin typeface="Calibri"/>
                <a:cs typeface="Calibri"/>
              </a:rPr>
              <a:t>GNP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11478132" y="4068762"/>
            <a:ext cx="2433320" cy="954405"/>
            <a:chOff x="11478132" y="4068762"/>
            <a:chExt cx="2433320" cy="954405"/>
          </a:xfrm>
        </p:grpSpPr>
        <p:sp>
          <p:nvSpPr>
            <p:cNvPr id="61" name="object 61"/>
            <p:cNvSpPr/>
            <p:nvPr/>
          </p:nvSpPr>
          <p:spPr>
            <a:xfrm>
              <a:off x="12736702" y="4890516"/>
              <a:ext cx="1174750" cy="132715"/>
            </a:xfrm>
            <a:custGeom>
              <a:avLst/>
              <a:gdLst/>
              <a:ahLst/>
              <a:cxnLst/>
              <a:rect l="l" t="t" r="r" b="b"/>
              <a:pathLst>
                <a:path w="1174750" h="132714">
                  <a:moveTo>
                    <a:pt x="113792" y="0"/>
                  </a:moveTo>
                  <a:lnTo>
                    <a:pt x="0" y="66294"/>
                  </a:lnTo>
                  <a:lnTo>
                    <a:pt x="113792" y="132587"/>
                  </a:lnTo>
                  <a:lnTo>
                    <a:pt x="122554" y="130301"/>
                  </a:lnTo>
                  <a:lnTo>
                    <a:pt x="126492" y="123444"/>
                  </a:lnTo>
                  <a:lnTo>
                    <a:pt x="130428" y="116712"/>
                  </a:lnTo>
                  <a:lnTo>
                    <a:pt x="128143" y="107950"/>
                  </a:lnTo>
                  <a:lnTo>
                    <a:pt x="81033" y="80518"/>
                  </a:lnTo>
                  <a:lnTo>
                    <a:pt x="28448" y="80518"/>
                  </a:lnTo>
                  <a:lnTo>
                    <a:pt x="28448" y="51943"/>
                  </a:lnTo>
                  <a:lnTo>
                    <a:pt x="81250" y="51943"/>
                  </a:lnTo>
                  <a:lnTo>
                    <a:pt x="128143" y="24637"/>
                  </a:lnTo>
                  <a:lnTo>
                    <a:pt x="130428" y="15875"/>
                  </a:lnTo>
                  <a:lnTo>
                    <a:pt x="126492" y="9144"/>
                  </a:lnTo>
                  <a:lnTo>
                    <a:pt x="122554" y="2286"/>
                  </a:lnTo>
                  <a:lnTo>
                    <a:pt x="113792" y="0"/>
                  </a:lnTo>
                  <a:close/>
                </a:path>
                <a:path w="1174750" h="132714">
                  <a:moveTo>
                    <a:pt x="1117577" y="66294"/>
                  </a:moveTo>
                  <a:lnTo>
                    <a:pt x="1046099" y="107950"/>
                  </a:lnTo>
                  <a:lnTo>
                    <a:pt x="1043812" y="116712"/>
                  </a:lnTo>
                  <a:lnTo>
                    <a:pt x="1047877" y="123444"/>
                  </a:lnTo>
                  <a:lnTo>
                    <a:pt x="1051814" y="130301"/>
                  </a:lnTo>
                  <a:lnTo>
                    <a:pt x="1060577" y="132587"/>
                  </a:lnTo>
                  <a:lnTo>
                    <a:pt x="1149854" y="80518"/>
                  </a:lnTo>
                  <a:lnTo>
                    <a:pt x="1145920" y="80518"/>
                  </a:lnTo>
                  <a:lnTo>
                    <a:pt x="1145920" y="78612"/>
                  </a:lnTo>
                  <a:lnTo>
                    <a:pt x="1138681" y="78612"/>
                  </a:lnTo>
                  <a:lnTo>
                    <a:pt x="1117577" y="66294"/>
                  </a:lnTo>
                  <a:close/>
                </a:path>
                <a:path w="1174750" h="132714">
                  <a:moveTo>
                    <a:pt x="81250" y="51943"/>
                  </a:moveTo>
                  <a:lnTo>
                    <a:pt x="28448" y="51943"/>
                  </a:lnTo>
                  <a:lnTo>
                    <a:pt x="28448" y="80518"/>
                  </a:lnTo>
                  <a:lnTo>
                    <a:pt x="81033" y="80518"/>
                  </a:lnTo>
                  <a:lnTo>
                    <a:pt x="77769" y="78612"/>
                  </a:lnTo>
                  <a:lnTo>
                    <a:pt x="35560" y="78612"/>
                  </a:lnTo>
                  <a:lnTo>
                    <a:pt x="35560" y="53975"/>
                  </a:lnTo>
                  <a:lnTo>
                    <a:pt x="77769" y="53975"/>
                  </a:lnTo>
                  <a:lnTo>
                    <a:pt x="81250" y="51943"/>
                  </a:lnTo>
                  <a:close/>
                </a:path>
                <a:path w="1174750" h="132714">
                  <a:moveTo>
                    <a:pt x="1092991" y="51943"/>
                  </a:moveTo>
                  <a:lnTo>
                    <a:pt x="81250" y="51943"/>
                  </a:lnTo>
                  <a:lnTo>
                    <a:pt x="56664" y="66294"/>
                  </a:lnTo>
                  <a:lnTo>
                    <a:pt x="81033" y="80518"/>
                  </a:lnTo>
                  <a:lnTo>
                    <a:pt x="1093208" y="80518"/>
                  </a:lnTo>
                  <a:lnTo>
                    <a:pt x="1117577" y="66294"/>
                  </a:lnTo>
                  <a:lnTo>
                    <a:pt x="1092991" y="51943"/>
                  </a:lnTo>
                  <a:close/>
                </a:path>
                <a:path w="1174750" h="132714">
                  <a:moveTo>
                    <a:pt x="1149631" y="51943"/>
                  </a:moveTo>
                  <a:lnTo>
                    <a:pt x="1145920" y="51943"/>
                  </a:lnTo>
                  <a:lnTo>
                    <a:pt x="1145920" y="80518"/>
                  </a:lnTo>
                  <a:lnTo>
                    <a:pt x="1149854" y="80518"/>
                  </a:lnTo>
                  <a:lnTo>
                    <a:pt x="1174241" y="66294"/>
                  </a:lnTo>
                  <a:lnTo>
                    <a:pt x="1149631" y="51943"/>
                  </a:lnTo>
                  <a:close/>
                </a:path>
                <a:path w="1174750" h="132714">
                  <a:moveTo>
                    <a:pt x="35560" y="53975"/>
                  </a:moveTo>
                  <a:lnTo>
                    <a:pt x="35560" y="78612"/>
                  </a:lnTo>
                  <a:lnTo>
                    <a:pt x="56664" y="66294"/>
                  </a:lnTo>
                  <a:lnTo>
                    <a:pt x="35560" y="53975"/>
                  </a:lnTo>
                  <a:close/>
                </a:path>
                <a:path w="1174750" h="132714">
                  <a:moveTo>
                    <a:pt x="56664" y="66294"/>
                  </a:moveTo>
                  <a:lnTo>
                    <a:pt x="35560" y="78612"/>
                  </a:lnTo>
                  <a:lnTo>
                    <a:pt x="77769" y="78612"/>
                  </a:lnTo>
                  <a:lnTo>
                    <a:pt x="56664" y="66294"/>
                  </a:lnTo>
                  <a:close/>
                </a:path>
                <a:path w="1174750" h="132714">
                  <a:moveTo>
                    <a:pt x="1138681" y="53975"/>
                  </a:moveTo>
                  <a:lnTo>
                    <a:pt x="1117577" y="66294"/>
                  </a:lnTo>
                  <a:lnTo>
                    <a:pt x="1138681" y="78612"/>
                  </a:lnTo>
                  <a:lnTo>
                    <a:pt x="1138681" y="53975"/>
                  </a:lnTo>
                  <a:close/>
                </a:path>
                <a:path w="1174750" h="132714">
                  <a:moveTo>
                    <a:pt x="1145920" y="53975"/>
                  </a:moveTo>
                  <a:lnTo>
                    <a:pt x="1138681" y="53975"/>
                  </a:lnTo>
                  <a:lnTo>
                    <a:pt x="1138681" y="78612"/>
                  </a:lnTo>
                  <a:lnTo>
                    <a:pt x="1145920" y="78612"/>
                  </a:lnTo>
                  <a:lnTo>
                    <a:pt x="1145920" y="53975"/>
                  </a:lnTo>
                  <a:close/>
                </a:path>
                <a:path w="1174750" h="132714">
                  <a:moveTo>
                    <a:pt x="77769" y="53975"/>
                  </a:moveTo>
                  <a:lnTo>
                    <a:pt x="35560" y="53975"/>
                  </a:lnTo>
                  <a:lnTo>
                    <a:pt x="56664" y="66294"/>
                  </a:lnTo>
                  <a:lnTo>
                    <a:pt x="77769" y="53975"/>
                  </a:lnTo>
                  <a:close/>
                </a:path>
                <a:path w="1174750" h="132714">
                  <a:moveTo>
                    <a:pt x="1060577" y="0"/>
                  </a:moveTo>
                  <a:lnTo>
                    <a:pt x="1051814" y="2286"/>
                  </a:lnTo>
                  <a:lnTo>
                    <a:pt x="1047877" y="9144"/>
                  </a:lnTo>
                  <a:lnTo>
                    <a:pt x="1043812" y="15875"/>
                  </a:lnTo>
                  <a:lnTo>
                    <a:pt x="1046099" y="24637"/>
                  </a:lnTo>
                  <a:lnTo>
                    <a:pt x="1117577" y="66294"/>
                  </a:lnTo>
                  <a:lnTo>
                    <a:pt x="1138681" y="53975"/>
                  </a:lnTo>
                  <a:lnTo>
                    <a:pt x="1145920" y="53975"/>
                  </a:lnTo>
                  <a:lnTo>
                    <a:pt x="1145920" y="51943"/>
                  </a:lnTo>
                  <a:lnTo>
                    <a:pt x="1149631" y="51943"/>
                  </a:lnTo>
                  <a:lnTo>
                    <a:pt x="106057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78132" y="4068762"/>
              <a:ext cx="1168844" cy="401954"/>
            </a:xfrm>
            <a:prstGeom prst="rect">
              <a:avLst/>
            </a:prstGeom>
          </p:spPr>
        </p:pic>
      </p:grpSp>
      <p:sp>
        <p:nvSpPr>
          <p:cNvPr id="63" name="object 63"/>
          <p:cNvSpPr txBox="1"/>
          <p:nvPr/>
        </p:nvSpPr>
        <p:spPr>
          <a:xfrm>
            <a:off x="11690350" y="5386323"/>
            <a:ext cx="35877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15" dirty="0">
                <a:solidFill>
                  <a:srgbClr val="3E3E3E"/>
                </a:solidFill>
                <a:latin typeface="Times New Roman"/>
                <a:cs typeface="Times New Roman"/>
              </a:rPr>
              <a:t>45</a:t>
            </a:r>
            <a:r>
              <a:rPr sz="1850" dirty="0">
                <a:solidFill>
                  <a:srgbClr val="3E3E3E"/>
                </a:solidFill>
                <a:latin typeface="Symbol"/>
                <a:cs typeface="Symbol"/>
              </a:rPr>
              <a:t>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4860269" y="3445255"/>
            <a:ext cx="63563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00AFEF"/>
                </a:solidFill>
                <a:latin typeface="Calibri"/>
                <a:cs typeface="Calibri"/>
              </a:rPr>
              <a:t>AE</a:t>
            </a:r>
            <a:r>
              <a:rPr sz="3225" spc="-7" baseline="-20671" dirty="0">
                <a:solidFill>
                  <a:srgbClr val="00AFEF"/>
                </a:solidFill>
                <a:latin typeface="Calibri"/>
                <a:cs typeface="Calibri"/>
              </a:rPr>
              <a:t>F</a:t>
            </a:r>
            <a:endParaRPr sz="3225" baseline="-20671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4849475" y="2394966"/>
            <a:ext cx="4616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5" dirty="0">
                <a:solidFill>
                  <a:srgbClr val="00AFEF"/>
                </a:solidFill>
                <a:latin typeface="Calibri"/>
                <a:cs typeface="Calibri"/>
              </a:rPr>
              <a:t>AE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1010900" y="2425095"/>
            <a:ext cx="279400" cy="13385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</a:pP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Pengeluaran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5161006" y="5768975"/>
            <a:ext cx="12884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Riil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11313477" y="3431921"/>
            <a:ext cx="3528060" cy="1461770"/>
            <a:chOff x="11313477" y="3431921"/>
            <a:chExt cx="3528060" cy="1461770"/>
          </a:xfrm>
        </p:grpSpPr>
        <p:sp>
          <p:nvSpPr>
            <p:cNvPr id="69" name="object 69"/>
            <p:cNvSpPr/>
            <p:nvPr/>
          </p:nvSpPr>
          <p:spPr>
            <a:xfrm>
              <a:off x="11318240" y="3738880"/>
              <a:ext cx="3518535" cy="1149985"/>
            </a:xfrm>
            <a:custGeom>
              <a:avLst/>
              <a:gdLst/>
              <a:ahLst/>
              <a:cxnLst/>
              <a:rect l="l" t="t" r="r" b="b"/>
              <a:pathLst>
                <a:path w="3518534" h="1149985">
                  <a:moveTo>
                    <a:pt x="0" y="1149985"/>
                  </a:moveTo>
                  <a:lnTo>
                    <a:pt x="3518154" y="0"/>
                  </a:lnTo>
                </a:path>
              </a:pathLst>
            </a:custGeom>
            <a:ln w="9525">
              <a:solidFill>
                <a:srgbClr val="0097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13061950" y="3431921"/>
              <a:ext cx="863600" cy="850900"/>
            </a:xfrm>
            <a:custGeom>
              <a:avLst/>
              <a:gdLst/>
              <a:ahLst/>
              <a:cxnLst/>
              <a:rect l="l" t="t" r="r" b="b"/>
              <a:pathLst>
                <a:path w="863600" h="850900">
                  <a:moveTo>
                    <a:pt x="836421" y="0"/>
                  </a:moveTo>
                  <a:lnTo>
                    <a:pt x="755015" y="80263"/>
                  </a:lnTo>
                  <a:lnTo>
                    <a:pt x="781684" y="107314"/>
                  </a:lnTo>
                  <a:lnTo>
                    <a:pt x="863219" y="27177"/>
                  </a:lnTo>
                  <a:lnTo>
                    <a:pt x="836421" y="0"/>
                  </a:lnTo>
                  <a:close/>
                </a:path>
                <a:path w="863600" h="850900">
                  <a:moveTo>
                    <a:pt x="727836" y="106933"/>
                  </a:moveTo>
                  <a:lnTo>
                    <a:pt x="646430" y="187071"/>
                  </a:lnTo>
                  <a:lnTo>
                    <a:pt x="673100" y="214249"/>
                  </a:lnTo>
                  <a:lnTo>
                    <a:pt x="754634" y="134111"/>
                  </a:lnTo>
                  <a:lnTo>
                    <a:pt x="727836" y="106933"/>
                  </a:lnTo>
                  <a:close/>
                </a:path>
                <a:path w="863600" h="850900">
                  <a:moveTo>
                    <a:pt x="619251" y="213868"/>
                  </a:moveTo>
                  <a:lnTo>
                    <a:pt x="537844" y="294004"/>
                  </a:lnTo>
                  <a:lnTo>
                    <a:pt x="564515" y="321182"/>
                  </a:lnTo>
                  <a:lnTo>
                    <a:pt x="646048" y="241046"/>
                  </a:lnTo>
                  <a:lnTo>
                    <a:pt x="619251" y="213868"/>
                  </a:lnTo>
                  <a:close/>
                </a:path>
                <a:path w="863600" h="850900">
                  <a:moveTo>
                    <a:pt x="510667" y="320801"/>
                  </a:moveTo>
                  <a:lnTo>
                    <a:pt x="429259" y="400938"/>
                  </a:lnTo>
                  <a:lnTo>
                    <a:pt x="455930" y="428116"/>
                  </a:lnTo>
                  <a:lnTo>
                    <a:pt x="537463" y="347979"/>
                  </a:lnTo>
                  <a:lnTo>
                    <a:pt x="510667" y="320801"/>
                  </a:lnTo>
                  <a:close/>
                </a:path>
                <a:path w="863600" h="850900">
                  <a:moveTo>
                    <a:pt x="402082" y="427736"/>
                  </a:moveTo>
                  <a:lnTo>
                    <a:pt x="320675" y="507873"/>
                  </a:lnTo>
                  <a:lnTo>
                    <a:pt x="347344" y="535051"/>
                  </a:lnTo>
                  <a:lnTo>
                    <a:pt x="428751" y="454913"/>
                  </a:lnTo>
                  <a:lnTo>
                    <a:pt x="402082" y="427736"/>
                  </a:lnTo>
                  <a:close/>
                </a:path>
                <a:path w="863600" h="850900">
                  <a:moveTo>
                    <a:pt x="293496" y="534669"/>
                  </a:moveTo>
                  <a:lnTo>
                    <a:pt x="212090" y="614806"/>
                  </a:lnTo>
                  <a:lnTo>
                    <a:pt x="238759" y="641984"/>
                  </a:lnTo>
                  <a:lnTo>
                    <a:pt x="320167" y="561848"/>
                  </a:lnTo>
                  <a:lnTo>
                    <a:pt x="293496" y="534669"/>
                  </a:lnTo>
                  <a:close/>
                </a:path>
                <a:path w="863600" h="850900">
                  <a:moveTo>
                    <a:pt x="59003" y="677292"/>
                  </a:moveTo>
                  <a:lnTo>
                    <a:pt x="52101" y="679656"/>
                  </a:lnTo>
                  <a:lnTo>
                    <a:pt x="46581" y="684424"/>
                  </a:lnTo>
                  <a:lnTo>
                    <a:pt x="43180" y="691133"/>
                  </a:lnTo>
                  <a:lnTo>
                    <a:pt x="0" y="850391"/>
                  </a:lnTo>
                  <a:lnTo>
                    <a:pt x="50766" y="837438"/>
                  </a:lnTo>
                  <a:lnTo>
                    <a:pt x="40259" y="837438"/>
                  </a:lnTo>
                  <a:lnTo>
                    <a:pt x="13461" y="810259"/>
                  </a:lnTo>
                  <a:lnTo>
                    <a:pt x="63650" y="760984"/>
                  </a:lnTo>
                  <a:lnTo>
                    <a:pt x="79882" y="701166"/>
                  </a:lnTo>
                  <a:lnTo>
                    <a:pt x="80406" y="693622"/>
                  </a:lnTo>
                  <a:lnTo>
                    <a:pt x="78073" y="686720"/>
                  </a:lnTo>
                  <a:lnTo>
                    <a:pt x="73310" y="681200"/>
                  </a:lnTo>
                  <a:lnTo>
                    <a:pt x="66548" y="677799"/>
                  </a:lnTo>
                  <a:lnTo>
                    <a:pt x="59003" y="677292"/>
                  </a:lnTo>
                  <a:close/>
                </a:path>
                <a:path w="863600" h="850900">
                  <a:moveTo>
                    <a:pt x="63650" y="760984"/>
                  </a:moveTo>
                  <a:lnTo>
                    <a:pt x="13461" y="810259"/>
                  </a:lnTo>
                  <a:lnTo>
                    <a:pt x="40259" y="837438"/>
                  </a:lnTo>
                  <a:lnTo>
                    <a:pt x="48890" y="828928"/>
                  </a:lnTo>
                  <a:lnTo>
                    <a:pt x="45211" y="828928"/>
                  </a:lnTo>
                  <a:lnTo>
                    <a:pt x="22225" y="805433"/>
                  </a:lnTo>
                  <a:lnTo>
                    <a:pt x="53768" y="797399"/>
                  </a:lnTo>
                  <a:lnTo>
                    <a:pt x="63650" y="760984"/>
                  </a:lnTo>
                  <a:close/>
                </a:path>
                <a:path w="863600" h="850900">
                  <a:moveTo>
                    <a:pt x="157964" y="772384"/>
                  </a:moveTo>
                  <a:lnTo>
                    <a:pt x="150367" y="772794"/>
                  </a:lnTo>
                  <a:lnTo>
                    <a:pt x="90315" y="788090"/>
                  </a:lnTo>
                  <a:lnTo>
                    <a:pt x="40259" y="837438"/>
                  </a:lnTo>
                  <a:lnTo>
                    <a:pt x="50766" y="837438"/>
                  </a:lnTo>
                  <a:lnTo>
                    <a:pt x="159765" y="809625"/>
                  </a:lnTo>
                  <a:lnTo>
                    <a:pt x="166625" y="806370"/>
                  </a:lnTo>
                  <a:lnTo>
                    <a:pt x="171497" y="800925"/>
                  </a:lnTo>
                  <a:lnTo>
                    <a:pt x="173964" y="794051"/>
                  </a:lnTo>
                  <a:lnTo>
                    <a:pt x="173609" y="786511"/>
                  </a:lnTo>
                  <a:lnTo>
                    <a:pt x="170299" y="779706"/>
                  </a:lnTo>
                  <a:lnTo>
                    <a:pt x="164846" y="774842"/>
                  </a:lnTo>
                  <a:lnTo>
                    <a:pt x="157964" y="772384"/>
                  </a:lnTo>
                  <a:close/>
                </a:path>
                <a:path w="863600" h="850900">
                  <a:moveTo>
                    <a:pt x="53768" y="797399"/>
                  </a:moveTo>
                  <a:lnTo>
                    <a:pt x="22225" y="805433"/>
                  </a:lnTo>
                  <a:lnTo>
                    <a:pt x="45211" y="828928"/>
                  </a:lnTo>
                  <a:lnTo>
                    <a:pt x="53768" y="797399"/>
                  </a:lnTo>
                  <a:close/>
                </a:path>
                <a:path w="863600" h="850900">
                  <a:moveTo>
                    <a:pt x="90315" y="788090"/>
                  </a:moveTo>
                  <a:lnTo>
                    <a:pt x="53768" y="797399"/>
                  </a:lnTo>
                  <a:lnTo>
                    <a:pt x="45211" y="828928"/>
                  </a:lnTo>
                  <a:lnTo>
                    <a:pt x="48890" y="828928"/>
                  </a:lnTo>
                  <a:lnTo>
                    <a:pt x="90315" y="788090"/>
                  </a:lnTo>
                  <a:close/>
                </a:path>
                <a:path w="863600" h="850900">
                  <a:moveTo>
                    <a:pt x="76326" y="748538"/>
                  </a:moveTo>
                  <a:lnTo>
                    <a:pt x="63650" y="760984"/>
                  </a:lnTo>
                  <a:lnTo>
                    <a:pt x="53768" y="797399"/>
                  </a:lnTo>
                  <a:lnTo>
                    <a:pt x="90315" y="788090"/>
                  </a:lnTo>
                  <a:lnTo>
                    <a:pt x="102996" y="775588"/>
                  </a:lnTo>
                  <a:lnTo>
                    <a:pt x="76326" y="748538"/>
                  </a:lnTo>
                  <a:close/>
                </a:path>
                <a:path w="863600" h="850900">
                  <a:moveTo>
                    <a:pt x="184911" y="641603"/>
                  </a:moveTo>
                  <a:lnTo>
                    <a:pt x="103505" y="721740"/>
                  </a:lnTo>
                  <a:lnTo>
                    <a:pt x="130175" y="748918"/>
                  </a:lnTo>
                  <a:lnTo>
                    <a:pt x="211582" y="668654"/>
                  </a:lnTo>
                  <a:lnTo>
                    <a:pt x="184911" y="641603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14683105" y="1938019"/>
            <a:ext cx="788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AE</a:t>
            </a:r>
            <a:r>
              <a:rPr sz="24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4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3937361" y="2566669"/>
            <a:ext cx="2305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924800" y="6474460"/>
            <a:ext cx="869077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69900" algn="l"/>
              </a:tabLst>
            </a:pP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Kesenjangan inflasi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(</a:t>
            </a:r>
            <a:r>
              <a:rPr sz="2700" i="1" spc="-5" dirty="0">
                <a:solidFill>
                  <a:srgbClr val="0000FF"/>
                </a:solidFill>
                <a:latin typeface="Calibri"/>
                <a:cs typeface="Calibri"/>
              </a:rPr>
              <a:t>Inflationary Gap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)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mengacu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pada 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kondisi </a:t>
            </a:r>
            <a:r>
              <a:rPr sz="2700" dirty="0">
                <a:solidFill>
                  <a:srgbClr val="3E3E3E"/>
                </a:solidFill>
                <a:latin typeface="Calibri"/>
                <a:cs typeface="Calibri"/>
              </a:rPr>
              <a:t>di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mana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 potensi</a:t>
            </a:r>
            <a:r>
              <a:rPr sz="27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ekonomi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i="1" dirty="0">
                <a:solidFill>
                  <a:srgbClr val="3E3E3E"/>
                </a:solidFill>
                <a:latin typeface="Calibri"/>
                <a:cs typeface="Calibri"/>
              </a:rPr>
              <a:t>full</a:t>
            </a:r>
            <a:r>
              <a:rPr sz="2700" i="1" spc="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i="1" spc="-10" dirty="0">
                <a:solidFill>
                  <a:srgbClr val="3E3E3E"/>
                </a:solidFill>
                <a:latin typeface="Calibri"/>
                <a:cs typeface="Calibri"/>
              </a:rPr>
              <a:t>employment</a:t>
            </a:r>
            <a:r>
              <a:rPr sz="2700" i="1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lebih</a:t>
            </a:r>
            <a:r>
              <a:rPr sz="27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 err="1">
                <a:solidFill>
                  <a:srgbClr val="3E3E3E"/>
                </a:solidFill>
                <a:latin typeface="Calibri"/>
                <a:cs typeface="Calibri"/>
              </a:rPr>
              <a:t>rendah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 smtClean="0">
                <a:solidFill>
                  <a:srgbClr val="3E3E3E"/>
                </a:solidFill>
                <a:latin typeface="Calibri"/>
                <a:cs typeface="Calibri"/>
              </a:rPr>
              <a:t>disbanding</a:t>
            </a:r>
            <a:r>
              <a:rPr sz="2700" spc="-5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dengan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 pendapatan</a:t>
            </a:r>
            <a:r>
              <a:rPr sz="2700" spc="-5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riil aktual.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848600" y="7810500"/>
            <a:ext cx="8728870" cy="20903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 marR="80010" indent="-4572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08000" algn="l"/>
              </a:tabLst>
            </a:pPr>
            <a:r>
              <a:rPr sz="2700" spc="-15" dirty="0" err="1" smtClean="0">
                <a:solidFill>
                  <a:srgbClr val="3E3E3E"/>
                </a:solidFill>
                <a:latin typeface="Calibri"/>
                <a:cs typeface="Calibri"/>
              </a:rPr>
              <a:t>Penurunan</a:t>
            </a:r>
            <a:r>
              <a:rPr sz="2700" spc="-15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5" dirty="0" err="1" smtClean="0">
                <a:solidFill>
                  <a:srgbClr val="3E3E3E"/>
                </a:solidFill>
                <a:latin typeface="Calibri"/>
                <a:cs typeface="Calibri"/>
              </a:rPr>
              <a:t>pengeluaran</a:t>
            </a:r>
            <a:r>
              <a:rPr sz="2700" spc="-15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pemerintah 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akan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mendorong AE </a:t>
            </a:r>
            <a:r>
              <a:rPr sz="2700" spc="-45" dirty="0">
                <a:solidFill>
                  <a:srgbClr val="3E3E3E"/>
                </a:solidFill>
                <a:latin typeface="Calibri"/>
                <a:cs typeface="Calibri"/>
              </a:rPr>
              <a:t>ke </a:t>
            </a:r>
            <a:r>
              <a:rPr sz="2700" dirty="0">
                <a:solidFill>
                  <a:srgbClr val="3E3E3E"/>
                </a:solidFill>
                <a:latin typeface="Calibri"/>
                <a:cs typeface="Calibri"/>
              </a:rPr>
              <a:t>AE</a:t>
            </a:r>
            <a:r>
              <a:rPr sz="2700" baseline="-21072" dirty="0">
                <a:solidFill>
                  <a:srgbClr val="3E3E3E"/>
                </a:solidFill>
                <a:latin typeface="Calibri"/>
                <a:cs typeface="Calibri"/>
              </a:rPr>
              <a:t>F </a:t>
            </a:r>
            <a:r>
              <a:rPr sz="2700" spc="-20" dirty="0">
                <a:solidFill>
                  <a:srgbClr val="3E3E3E"/>
                </a:solidFill>
                <a:latin typeface="Calibri"/>
                <a:cs typeface="Calibri"/>
              </a:rPr>
              <a:t>yang </a:t>
            </a:r>
            <a:r>
              <a:rPr sz="2700" spc="-10" dirty="0" err="1" smtClean="0">
                <a:solidFill>
                  <a:srgbClr val="3E3E3E"/>
                </a:solidFill>
                <a:latin typeface="Calibri"/>
                <a:cs typeface="Calibri"/>
              </a:rPr>
              <a:t>menurunkan</a:t>
            </a:r>
            <a:r>
              <a:rPr sz="2700" spc="-5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produktivitas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ekonomi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 sehingga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5" dirty="0" err="1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 err="1" smtClean="0">
                <a:solidFill>
                  <a:srgbClr val="3E3E3E"/>
                </a:solidFill>
                <a:latin typeface="Calibri"/>
                <a:cs typeface="Calibri"/>
              </a:rPr>
              <a:t>menurun</a:t>
            </a:r>
            <a:r>
              <a:rPr sz="2700" spc="-5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45" dirty="0">
                <a:solidFill>
                  <a:srgbClr val="3E3E3E"/>
                </a:solidFill>
                <a:latin typeface="Calibri"/>
                <a:cs typeface="Calibri"/>
              </a:rPr>
              <a:t>ke</a:t>
            </a:r>
            <a:r>
              <a:rPr sz="2700" spc="-4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7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b="1" i="1" spc="-5" dirty="0">
                <a:solidFill>
                  <a:srgbClr val="0000FF"/>
                </a:solidFill>
                <a:latin typeface="Calibri"/>
                <a:cs typeface="Calibri"/>
              </a:rPr>
              <a:t>Full</a:t>
            </a:r>
            <a:r>
              <a:rPr sz="2700" b="1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700" b="1" i="1" spc="-10" dirty="0">
                <a:solidFill>
                  <a:srgbClr val="0000FF"/>
                </a:solidFill>
                <a:latin typeface="Calibri"/>
                <a:cs typeface="Calibri"/>
              </a:rPr>
              <a:t>Employment</a:t>
            </a:r>
            <a:r>
              <a:rPr sz="2700" b="1" i="1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tanpa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menurunkan</a:t>
            </a:r>
            <a:r>
              <a:rPr sz="2700" spc="-4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20" dirty="0">
                <a:solidFill>
                  <a:srgbClr val="3E3E3E"/>
                </a:solidFill>
                <a:latin typeface="Calibri"/>
                <a:cs typeface="Calibri"/>
              </a:rPr>
              <a:t>harga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 keseimbangan</a:t>
            </a:r>
            <a:r>
              <a:rPr sz="2700" spc="-2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yaitu</a:t>
            </a:r>
            <a:r>
              <a:rPr sz="2700" spc="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3E3E3E"/>
                </a:solidFill>
                <a:latin typeface="Calibri"/>
                <a:cs typeface="Calibri"/>
              </a:rPr>
              <a:t>pada</a:t>
            </a:r>
            <a:r>
              <a:rPr sz="2700" spc="-1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tingkat</a:t>
            </a:r>
            <a:r>
              <a:rPr sz="2700" spc="-3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20" dirty="0" err="1">
                <a:solidFill>
                  <a:srgbClr val="3E3E3E"/>
                </a:solidFill>
                <a:latin typeface="Calibri"/>
                <a:cs typeface="Calibri"/>
              </a:rPr>
              <a:t>harga</a:t>
            </a:r>
            <a:r>
              <a:rPr sz="27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700" spc="-20" dirty="0" err="1" smtClean="0">
                <a:solidFill>
                  <a:srgbClr val="3E3E3E"/>
                </a:solidFill>
                <a:latin typeface="Calibri"/>
                <a:cs typeface="Calibri"/>
              </a:rPr>
              <a:t>P</a:t>
            </a:r>
            <a:r>
              <a:rPr sz="2700" spc="-30" baseline="24904" dirty="0" err="1" smtClean="0">
                <a:solidFill>
                  <a:srgbClr val="3E3E3E"/>
                </a:solidFill>
                <a:latin typeface="Calibri"/>
                <a:cs typeface="Calibri"/>
              </a:rPr>
              <a:t>e</a:t>
            </a:r>
            <a:endParaRPr sz="2700" baseline="24904" dirty="0">
              <a:latin typeface="Calibri"/>
              <a:cs typeface="Calibri"/>
            </a:endParaRPr>
          </a:p>
        </p:txBody>
      </p:sp>
      <p:sp>
        <p:nvSpPr>
          <p:cNvPr id="76" name="object 38"/>
          <p:cNvSpPr txBox="1"/>
          <p:nvPr/>
        </p:nvSpPr>
        <p:spPr>
          <a:xfrm>
            <a:off x="11100911" y="1192477"/>
            <a:ext cx="242814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00"/>
              </a:spcBef>
              <a:tabLst>
                <a:tab pos="469900" algn="l"/>
                <a:tab pos="470534" algn="l"/>
              </a:tabLst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id-ID" sz="2800" dirty="0">
                <a:solidFill>
                  <a:srgbClr val="FF0000"/>
                </a:solidFill>
                <a:latin typeface="Symbol"/>
                <a:cs typeface="Symbol"/>
              </a:rPr>
              <a:t> </a:t>
            </a:r>
            <a:r>
              <a:rPr sz="2800" dirty="0" smtClean="0">
                <a:solidFill>
                  <a:srgbClr val="FF0000"/>
                </a:solidFill>
                <a:latin typeface="Symbol"/>
                <a:cs typeface="Symbol"/>
              </a:rPr>
              <a:t></a:t>
            </a:r>
            <a:r>
              <a:rPr sz="2800" spc="-6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55" dirty="0" smtClean="0">
                <a:solidFill>
                  <a:srgbClr val="FF0000"/>
                </a:solidFill>
                <a:latin typeface="Calibri"/>
                <a:cs typeface="Calibri"/>
              </a:rPr>
              <a:t>Tax </a:t>
            </a:r>
            <a:r>
              <a:rPr lang="id-ID" sz="2800" dirty="0">
                <a:solidFill>
                  <a:srgbClr val="FF0000"/>
                </a:solidFill>
                <a:latin typeface="Symbol"/>
                <a:cs typeface="Symbol"/>
              </a:rPr>
              <a:t></a:t>
            </a:r>
            <a:endParaRPr sz="2800" dirty="0">
              <a:solidFill>
                <a:srgbClr val="FF0000"/>
              </a:solidFill>
              <a:latin typeface="Symbol"/>
              <a:cs typeface="Symbol"/>
            </a:endParaRPr>
          </a:p>
        </p:txBody>
      </p:sp>
      <p:sp>
        <p:nvSpPr>
          <p:cNvPr id="77" name="Rectangle 2"/>
          <p:cNvSpPr>
            <a:spLocks noChangeArrowheads="1"/>
          </p:cNvSpPr>
          <p:nvPr/>
        </p:nvSpPr>
        <p:spPr bwMode="auto">
          <a:xfrm>
            <a:off x="13150195" y="9765804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20" y="1831339"/>
            <a:ext cx="13530580" cy="1447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5869666" y="6102731"/>
            <a:ext cx="2416175" cy="4184650"/>
            <a:chOff x="15869666" y="6102731"/>
            <a:chExt cx="2416175" cy="4184650"/>
          </a:xfrm>
        </p:grpSpPr>
        <p:sp>
          <p:nvSpPr>
            <p:cNvPr id="4" name="object 4"/>
            <p:cNvSpPr/>
            <p:nvPr/>
          </p:nvSpPr>
          <p:spPr>
            <a:xfrm>
              <a:off x="17378467" y="8716036"/>
              <a:ext cx="907415" cy="1570990"/>
            </a:xfrm>
            <a:custGeom>
              <a:avLst/>
              <a:gdLst/>
              <a:ahLst/>
              <a:cxnLst/>
              <a:rect l="l" t="t" r="r" b="b"/>
              <a:pathLst>
                <a:path w="907415" h="1570990">
                  <a:moveTo>
                    <a:pt x="906993" y="0"/>
                  </a:moveTo>
                  <a:lnTo>
                    <a:pt x="0" y="1570963"/>
                  </a:lnTo>
                  <a:lnTo>
                    <a:pt x="906993" y="1570963"/>
                  </a:lnTo>
                  <a:lnTo>
                    <a:pt x="90699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745490" y="7619691"/>
              <a:ext cx="1540510" cy="2667635"/>
            </a:xfrm>
            <a:custGeom>
              <a:avLst/>
              <a:gdLst/>
              <a:ahLst/>
              <a:cxnLst/>
              <a:rect l="l" t="t" r="r" b="b"/>
              <a:pathLst>
                <a:path w="1540509" h="2667634">
                  <a:moveTo>
                    <a:pt x="1539969" y="0"/>
                  </a:moveTo>
                  <a:lnTo>
                    <a:pt x="0" y="2667308"/>
                  </a:lnTo>
                  <a:lnTo>
                    <a:pt x="249434" y="2667308"/>
                  </a:lnTo>
                  <a:lnTo>
                    <a:pt x="1539969" y="432042"/>
                  </a:lnTo>
                  <a:lnTo>
                    <a:pt x="1539969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869666" y="6102731"/>
              <a:ext cx="2416175" cy="4184650"/>
            </a:xfrm>
            <a:custGeom>
              <a:avLst/>
              <a:gdLst/>
              <a:ahLst/>
              <a:cxnLst/>
              <a:rect l="l" t="t" r="r" b="b"/>
              <a:pathLst>
                <a:path w="2416175" h="4184650">
                  <a:moveTo>
                    <a:pt x="2415793" y="0"/>
                  </a:moveTo>
                  <a:lnTo>
                    <a:pt x="0" y="4184268"/>
                  </a:lnTo>
                  <a:lnTo>
                    <a:pt x="712835" y="4184268"/>
                  </a:lnTo>
                  <a:lnTo>
                    <a:pt x="2415793" y="1234646"/>
                  </a:lnTo>
                  <a:lnTo>
                    <a:pt x="241579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41900" y="492959"/>
            <a:ext cx="11079099" cy="118554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4000" b="1" spc="-25" dirty="0"/>
              <a:t>Inflationary</a:t>
            </a:r>
            <a:r>
              <a:rPr sz="4000" b="1" spc="-235" dirty="0"/>
              <a:t> </a:t>
            </a:r>
            <a:r>
              <a:rPr sz="4000" b="1" spc="55" dirty="0"/>
              <a:t>dan</a:t>
            </a:r>
            <a:r>
              <a:rPr sz="4000" b="1" spc="-295" dirty="0"/>
              <a:t> </a:t>
            </a:r>
            <a:r>
              <a:rPr sz="4000" b="1" spc="20" dirty="0"/>
              <a:t>Deflationary</a:t>
            </a:r>
            <a:r>
              <a:rPr sz="4000" b="1" spc="-254" dirty="0"/>
              <a:t> </a:t>
            </a:r>
            <a:r>
              <a:rPr sz="4000" b="1" spc="10" dirty="0">
                <a:solidFill>
                  <a:srgbClr val="0066CC"/>
                </a:solidFill>
              </a:rPr>
              <a:t>Gap</a:t>
            </a:r>
            <a:endParaRPr sz="4000" b="1" dirty="0"/>
          </a:p>
          <a:p>
            <a:pPr marL="93345">
              <a:lnSpc>
                <a:spcPct val="100000"/>
              </a:lnSpc>
              <a:spcBef>
                <a:spcPts val="400"/>
              </a:spcBef>
            </a:pPr>
            <a:r>
              <a:rPr sz="2800" spc="-5" dirty="0" err="1" smtClean="0">
                <a:solidFill>
                  <a:srgbClr val="929292"/>
                </a:solidFill>
                <a:latin typeface="Calibri"/>
                <a:cs typeface="Calibri"/>
              </a:rPr>
              <a:t>Kasus</a:t>
            </a:r>
            <a:r>
              <a:rPr sz="2800" spc="-5" dirty="0" smtClean="0">
                <a:solidFill>
                  <a:srgbClr val="929292"/>
                </a:solidFill>
                <a:latin typeface="Calibri"/>
                <a:cs typeface="Calibri"/>
              </a:rPr>
              <a:t> : </a:t>
            </a:r>
            <a:r>
              <a:rPr sz="2800" spc="-30" dirty="0" smtClean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Deflationary</a:t>
            </a:r>
            <a:r>
              <a:rPr sz="2800" spc="-65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929292"/>
                </a:solidFill>
                <a:latin typeface="Calibri"/>
                <a:cs typeface="Calibri"/>
              </a:rPr>
              <a:t>dan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 Inflationary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9599" y="2508757"/>
            <a:ext cx="16768867" cy="2197396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3600" b="1" spc="-1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Inflasi</a:t>
            </a:r>
            <a:r>
              <a:rPr sz="3600" b="1" spc="15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b="1" spc="-5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dan </a:t>
            </a:r>
            <a:r>
              <a:rPr sz="3600" b="1" spc="-1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Deflasi</a:t>
            </a:r>
            <a:r>
              <a:rPr sz="3600" b="1" spc="-5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--</a:t>
            </a:r>
            <a:r>
              <a:rPr sz="3600" b="1" spc="-5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b="1" spc="-15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Pengangguran</a:t>
            </a:r>
            <a:endParaRPr sz="3600" dirty="0">
              <a:latin typeface="Arial" pitchFamily="34" charset="0"/>
              <a:cs typeface="Arial" pitchFamily="34" charset="0"/>
            </a:endParaRPr>
          </a:p>
          <a:p>
            <a:pPr marL="12700">
              <a:spcBef>
                <a:spcPts val="600"/>
              </a:spcBef>
              <a:tabLst>
                <a:tab pos="2037080" algn="l"/>
                <a:tab pos="2750820" algn="l"/>
                <a:tab pos="3568700" algn="l"/>
                <a:tab pos="4892675" algn="l"/>
              </a:tabLst>
            </a:pPr>
            <a:r>
              <a:rPr sz="2400" dirty="0">
                <a:solidFill>
                  <a:srgbClr val="00AF50"/>
                </a:solidFill>
                <a:latin typeface="Courier New"/>
                <a:cs typeface="Courier New"/>
              </a:rPr>
              <a:t>o</a:t>
            </a:r>
            <a:r>
              <a:rPr sz="2400" spc="-185" dirty="0">
                <a:solidFill>
                  <a:srgbClr val="00AF50"/>
                </a:solidFill>
                <a:latin typeface="Courier New"/>
                <a:cs typeface="Courier New"/>
              </a:rPr>
              <a:t> </a:t>
            </a: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I</a:t>
            </a:r>
            <a:r>
              <a:rPr sz="3200" b="1" spc="-35" dirty="0">
                <a:solidFill>
                  <a:srgbClr val="00AF50"/>
                </a:solidFill>
                <a:latin typeface="Calibri"/>
                <a:cs typeface="Calibri"/>
              </a:rPr>
              <a:t>n</a:t>
            </a:r>
            <a:r>
              <a:rPr sz="3200" b="1" spc="-5" dirty="0">
                <a:solidFill>
                  <a:srgbClr val="00AF50"/>
                </a:solidFill>
                <a:latin typeface="Calibri"/>
                <a:cs typeface="Calibri"/>
              </a:rPr>
              <a:t>f</a:t>
            </a:r>
            <a:r>
              <a:rPr sz="3200" b="1" spc="-15" dirty="0">
                <a:solidFill>
                  <a:srgbClr val="00AF50"/>
                </a:solidFill>
                <a:latin typeface="Calibri"/>
                <a:cs typeface="Calibri"/>
              </a:rPr>
              <a:t>l</a:t>
            </a:r>
            <a:r>
              <a:rPr sz="3200" b="1" spc="-30" dirty="0">
                <a:solidFill>
                  <a:srgbClr val="00AF50"/>
                </a:solidFill>
                <a:latin typeface="Calibri"/>
                <a:cs typeface="Calibri"/>
              </a:rPr>
              <a:t>a</a:t>
            </a:r>
            <a:r>
              <a:rPr sz="3200" b="1" spc="20" dirty="0">
                <a:solidFill>
                  <a:srgbClr val="00AF50"/>
                </a:solidFill>
                <a:latin typeface="Calibri"/>
                <a:cs typeface="Calibri"/>
              </a:rPr>
              <a:t>t</a:t>
            </a:r>
            <a:r>
              <a:rPr sz="3200" b="1" spc="-15" dirty="0">
                <a:solidFill>
                  <a:srgbClr val="00AF50"/>
                </a:solidFill>
                <a:latin typeface="Calibri"/>
                <a:cs typeface="Calibri"/>
              </a:rPr>
              <a:t>i</a:t>
            </a:r>
            <a:r>
              <a:rPr sz="3200" b="1" spc="5" dirty="0">
                <a:solidFill>
                  <a:srgbClr val="00AF50"/>
                </a:solidFill>
                <a:latin typeface="Calibri"/>
                <a:cs typeface="Calibri"/>
              </a:rPr>
              <a:t>o</a:t>
            </a:r>
            <a:r>
              <a:rPr sz="3200" b="1" spc="-10" dirty="0">
                <a:solidFill>
                  <a:srgbClr val="00AF50"/>
                </a:solidFill>
                <a:latin typeface="Calibri"/>
                <a:cs typeface="Calibri"/>
              </a:rPr>
              <a:t>n</a:t>
            </a: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a</a:t>
            </a:r>
            <a:r>
              <a:rPr sz="3200" b="1" spc="15" dirty="0">
                <a:solidFill>
                  <a:srgbClr val="00AF50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y	</a:t>
            </a:r>
            <a:r>
              <a:rPr sz="3200" b="1" spc="-15" dirty="0">
                <a:solidFill>
                  <a:srgbClr val="00AF50"/>
                </a:solidFill>
                <a:latin typeface="Calibri"/>
                <a:cs typeface="Calibri"/>
              </a:rPr>
              <a:t>G</a:t>
            </a: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ap	</a:t>
            </a:r>
            <a:r>
              <a:rPr sz="3200" spc="-3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00" spc="-10" dirty="0">
                <a:solidFill>
                  <a:srgbClr val="3E3E3E"/>
                </a:solidFill>
                <a:latin typeface="Calibri"/>
                <a:cs typeface="Calibri"/>
              </a:rPr>
              <a:t>a</a:t>
            </a:r>
            <a:r>
              <a:rPr sz="3200" spc="5" dirty="0">
                <a:solidFill>
                  <a:srgbClr val="3E3E3E"/>
                </a:solidFill>
                <a:latin typeface="Calibri"/>
                <a:cs typeface="Calibri"/>
              </a:rPr>
              <a:t>i</a:t>
            </a: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tu	</a:t>
            </a:r>
            <a:r>
              <a:rPr sz="3200" spc="-5" dirty="0">
                <a:solidFill>
                  <a:srgbClr val="3E3E3E"/>
                </a:solidFill>
                <a:latin typeface="Calibri"/>
                <a:cs typeface="Calibri"/>
              </a:rPr>
              <a:t>bes</a:t>
            </a:r>
            <a:r>
              <a:rPr sz="3200" spc="-10" dirty="0">
                <a:solidFill>
                  <a:srgbClr val="3E3E3E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r</a:t>
            </a:r>
            <a:r>
              <a:rPr sz="3200" spc="-40" dirty="0">
                <a:solidFill>
                  <a:srgbClr val="3E3E3E"/>
                </a:solidFill>
                <a:latin typeface="Calibri"/>
                <a:cs typeface="Calibri"/>
              </a:rPr>
              <a:t>n</a:t>
            </a:r>
            <a:r>
              <a:rPr sz="3200" spc="-3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a	</a:t>
            </a:r>
            <a:r>
              <a:rPr sz="3200" spc="-5" dirty="0" err="1" smtClean="0">
                <a:solidFill>
                  <a:srgbClr val="3E3E3E"/>
                </a:solidFill>
                <a:latin typeface="Calibri"/>
                <a:cs typeface="Calibri"/>
              </a:rPr>
              <a:t>p</a:t>
            </a:r>
            <a:r>
              <a:rPr sz="3200" dirty="0" err="1" smtClean="0">
                <a:solidFill>
                  <a:srgbClr val="3E3E3E"/>
                </a:solidFill>
                <a:latin typeface="Calibri"/>
                <a:cs typeface="Calibri"/>
              </a:rPr>
              <a:t>er</a:t>
            </a:r>
            <a:r>
              <a:rPr sz="3200" spc="20" dirty="0" err="1" smtClean="0">
                <a:solidFill>
                  <a:srgbClr val="3E3E3E"/>
                </a:solidFill>
                <a:latin typeface="Calibri"/>
                <a:cs typeface="Calibri"/>
              </a:rPr>
              <a:t>b</a:t>
            </a:r>
            <a:r>
              <a:rPr sz="3200" dirty="0" err="1" smtClean="0">
                <a:solidFill>
                  <a:srgbClr val="3E3E3E"/>
                </a:solidFill>
                <a:latin typeface="Calibri"/>
                <a:cs typeface="Calibri"/>
              </a:rPr>
              <a:t>e</a:t>
            </a:r>
            <a:r>
              <a:rPr sz="3200" spc="5" dirty="0" err="1" smtClean="0">
                <a:solidFill>
                  <a:srgbClr val="3E3E3E"/>
                </a:solidFill>
                <a:latin typeface="Calibri"/>
                <a:cs typeface="Calibri"/>
              </a:rPr>
              <a:t>d</a:t>
            </a:r>
            <a:r>
              <a:rPr sz="3200" spc="-10" dirty="0" err="1" smtClean="0">
                <a:solidFill>
                  <a:srgbClr val="3E3E3E"/>
                </a:solidFill>
                <a:latin typeface="Calibri"/>
                <a:cs typeface="Calibri"/>
              </a:rPr>
              <a:t>aa</a:t>
            </a:r>
            <a:r>
              <a:rPr sz="3200" dirty="0" err="1" smtClean="0">
                <a:solidFill>
                  <a:srgbClr val="3E3E3E"/>
                </a:solidFill>
                <a:latin typeface="Calibri"/>
                <a:cs typeface="Calibri"/>
              </a:rPr>
              <a:t>n</a:t>
            </a:r>
            <a:r>
              <a:rPr sz="320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lang="id-ID" sz="3200" spc="-20" dirty="0">
                <a:solidFill>
                  <a:srgbClr val="3E3E3E"/>
                </a:solidFill>
                <a:cs typeface="Calibri"/>
              </a:rPr>
              <a:t>antara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jumlah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investasi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20" dirty="0">
                <a:solidFill>
                  <a:srgbClr val="3E3E3E"/>
                </a:solidFill>
                <a:cs typeface="Calibri"/>
              </a:rPr>
              <a:t>yang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terjadi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dengan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besarnya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fullemployment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saving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(saving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pada </a:t>
            </a:r>
            <a:r>
              <a:rPr lang="id-ID" sz="3200" spc="-53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tingkat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 employment),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 dimana</a:t>
            </a:r>
            <a:r>
              <a:rPr lang="id-ID" sz="3200" spc="535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besarnya </a:t>
            </a:r>
            <a:r>
              <a:rPr lang="id-ID" sz="3200" spc="-53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investasi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melebihi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besarnya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full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employment 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saving    </a:t>
            </a:r>
            <a:r>
              <a:rPr lang="id-ID" sz="3200" spc="-10" dirty="0">
                <a:solidFill>
                  <a:srgbClr val="3E3E3E"/>
                </a:solidFill>
                <a:latin typeface="Arial Narrow"/>
                <a:cs typeface="Calibri"/>
              </a:rPr>
              <a:t>→     </a:t>
            </a:r>
            <a:r>
              <a:rPr lang="id-ID" sz="3200" b="1" spc="-10" dirty="0">
                <a:solidFill>
                  <a:srgbClr val="3E3E3E"/>
                </a:solidFill>
                <a:latin typeface="Arial Narrow"/>
                <a:cs typeface="Calibri"/>
              </a:rPr>
              <a:t>I &gt; </a:t>
            </a:r>
            <a:r>
              <a:rPr lang="id-ID" sz="3200" b="1" spc="-10" dirty="0" smtClean="0">
                <a:solidFill>
                  <a:srgbClr val="3E3E3E"/>
                </a:solidFill>
                <a:latin typeface="Arial Narrow"/>
                <a:cs typeface="Calibri"/>
              </a:rPr>
              <a:t>Sf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9599" y="5151700"/>
            <a:ext cx="1676886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dirty="0">
                <a:solidFill>
                  <a:srgbClr val="0000FF"/>
                </a:solidFill>
                <a:latin typeface="Courier New"/>
                <a:cs typeface="Courier New"/>
              </a:rPr>
              <a:t>o</a:t>
            </a:r>
            <a:r>
              <a:rPr sz="2400" spc="-200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3200" b="1" spc="-5" dirty="0">
                <a:solidFill>
                  <a:srgbClr val="0000FF"/>
                </a:solidFill>
                <a:latin typeface="Calibri"/>
                <a:cs typeface="Calibri"/>
              </a:rPr>
              <a:t>Deflationary</a:t>
            </a:r>
            <a:r>
              <a:rPr sz="3200" b="1" spc="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0000FF"/>
                </a:solidFill>
                <a:latin typeface="Calibri"/>
                <a:cs typeface="Calibri"/>
              </a:rPr>
              <a:t>Gap</a:t>
            </a:r>
            <a:r>
              <a:rPr sz="3200" b="1" spc="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spc="-35" dirty="0" err="1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00" spc="-35" dirty="0" err="1" smtClean="0">
                <a:solidFill>
                  <a:srgbClr val="3E3E3E"/>
                </a:solidFill>
                <a:latin typeface="Calibri"/>
                <a:cs typeface="Calibri"/>
              </a:rPr>
              <a:t>aitu</a:t>
            </a:r>
            <a:r>
              <a:rPr sz="3200" spc="3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200" spc="-15" dirty="0" err="1">
                <a:solidFill>
                  <a:srgbClr val="3E3E3E"/>
                </a:solidFill>
                <a:latin typeface="Calibri"/>
                <a:cs typeface="Calibri"/>
              </a:rPr>
              <a:t>angka</a:t>
            </a:r>
            <a:r>
              <a:rPr sz="3200" spc="2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00" spc="-10" dirty="0" smtClean="0">
                <a:solidFill>
                  <a:srgbClr val="3E3E3E"/>
                </a:solidFill>
                <a:latin typeface="Calibri"/>
                <a:cs typeface="Calibri"/>
              </a:rPr>
              <a:t>ang</a:t>
            </a:r>
            <a:r>
              <a:rPr sz="3200" spc="2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200" spc="-5" dirty="0" err="1" smtClean="0">
                <a:solidFill>
                  <a:srgbClr val="3E3E3E"/>
                </a:solidFill>
                <a:latin typeface="Calibri"/>
                <a:cs typeface="Calibri"/>
              </a:rPr>
              <a:t>menunjukan</a:t>
            </a:r>
            <a:r>
              <a:rPr sz="3200" spc="-5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lang="sv-SE" sz="3200" spc="-5" dirty="0">
                <a:solidFill>
                  <a:srgbClr val="3E3E3E"/>
                </a:solidFill>
                <a:cs typeface="Calibri"/>
              </a:rPr>
              <a:t>besar</a:t>
            </a:r>
            <a:r>
              <a:rPr lang="sv-SE" sz="3200" spc="-45" dirty="0">
                <a:solidFill>
                  <a:srgbClr val="3E3E3E"/>
                </a:solidFill>
                <a:cs typeface="Calibri"/>
              </a:rPr>
              <a:t>n</a:t>
            </a:r>
            <a:r>
              <a:rPr lang="sv-SE" sz="3200" spc="-50" dirty="0">
                <a:solidFill>
                  <a:srgbClr val="3E3E3E"/>
                </a:solidFill>
                <a:cs typeface="Calibri"/>
              </a:rPr>
              <a:t>y</a:t>
            </a:r>
            <a:r>
              <a:rPr lang="sv-SE" sz="3200" dirty="0">
                <a:solidFill>
                  <a:srgbClr val="3E3E3E"/>
                </a:solidFill>
                <a:cs typeface="Calibri"/>
              </a:rPr>
              <a:t>a	</a:t>
            </a:r>
            <a:r>
              <a:rPr lang="sv-SE" sz="3200" spc="-5" dirty="0">
                <a:solidFill>
                  <a:srgbClr val="3E3E3E"/>
                </a:solidFill>
                <a:cs typeface="Calibri"/>
              </a:rPr>
              <a:t>pe</a:t>
            </a:r>
            <a:r>
              <a:rPr lang="sv-SE" sz="3200" dirty="0">
                <a:solidFill>
                  <a:srgbClr val="3E3E3E"/>
                </a:solidFill>
                <a:cs typeface="Calibri"/>
              </a:rPr>
              <a:t>r</a:t>
            </a:r>
            <a:r>
              <a:rPr lang="sv-SE" sz="3200" spc="-5" dirty="0">
                <a:solidFill>
                  <a:srgbClr val="3E3E3E"/>
                </a:solidFill>
                <a:cs typeface="Calibri"/>
              </a:rPr>
              <a:t>be</a:t>
            </a:r>
            <a:r>
              <a:rPr lang="sv-SE" sz="3200" spc="20" dirty="0">
                <a:solidFill>
                  <a:srgbClr val="3E3E3E"/>
                </a:solidFill>
                <a:cs typeface="Calibri"/>
              </a:rPr>
              <a:t>d</a:t>
            </a:r>
            <a:r>
              <a:rPr lang="sv-SE" sz="3200" spc="-10" dirty="0">
                <a:solidFill>
                  <a:srgbClr val="3E3E3E"/>
                </a:solidFill>
                <a:cs typeface="Calibri"/>
              </a:rPr>
              <a:t>a</a:t>
            </a:r>
            <a:r>
              <a:rPr lang="sv-SE" sz="3200" spc="5" dirty="0">
                <a:solidFill>
                  <a:srgbClr val="3E3E3E"/>
                </a:solidFill>
                <a:cs typeface="Calibri"/>
              </a:rPr>
              <a:t>a</a:t>
            </a:r>
            <a:r>
              <a:rPr lang="sv-SE" sz="3200" dirty="0">
                <a:solidFill>
                  <a:srgbClr val="3E3E3E"/>
                </a:solidFill>
                <a:cs typeface="Calibri"/>
              </a:rPr>
              <a:t>n	</a:t>
            </a:r>
            <a:r>
              <a:rPr lang="sv-SE" sz="3200" spc="-10" dirty="0" smtClean="0">
                <a:solidFill>
                  <a:srgbClr val="3E3E3E"/>
                </a:solidFill>
                <a:cs typeface="Calibri"/>
              </a:rPr>
              <a:t>a</a:t>
            </a:r>
            <a:r>
              <a:rPr lang="sv-SE" sz="3200" spc="-25" dirty="0" smtClean="0">
                <a:solidFill>
                  <a:srgbClr val="3E3E3E"/>
                </a:solidFill>
                <a:cs typeface="Calibri"/>
              </a:rPr>
              <a:t>nt</a:t>
            </a:r>
            <a:r>
              <a:rPr lang="sv-SE" sz="3200" spc="-10" dirty="0" smtClean="0">
                <a:solidFill>
                  <a:srgbClr val="3E3E3E"/>
                </a:solidFill>
                <a:cs typeface="Calibri"/>
              </a:rPr>
              <a:t>a</a:t>
            </a:r>
            <a:r>
              <a:rPr lang="sv-SE" sz="3200" spc="-40" dirty="0" smtClean="0">
                <a:solidFill>
                  <a:srgbClr val="3E3E3E"/>
                </a:solidFill>
                <a:cs typeface="Calibri"/>
              </a:rPr>
              <a:t>r</a:t>
            </a:r>
            <a:r>
              <a:rPr lang="sv-SE" sz="3200" dirty="0" smtClean="0">
                <a:solidFill>
                  <a:srgbClr val="3E3E3E"/>
                </a:solidFill>
                <a:cs typeface="Calibri"/>
              </a:rPr>
              <a:t>a</a:t>
            </a:r>
            <a:r>
              <a:rPr lang="id-ID" sz="3200" dirty="0" smtClean="0">
                <a:solidFill>
                  <a:srgbClr val="3E3E3E"/>
                </a:solidFill>
                <a:cs typeface="Calibri"/>
              </a:rPr>
              <a:t> </a:t>
            </a:r>
            <a:r>
              <a:rPr lang="sv-SE" sz="3200" spc="5" dirty="0" smtClean="0">
                <a:solidFill>
                  <a:srgbClr val="3E3E3E"/>
                </a:solidFill>
                <a:cs typeface="Calibri"/>
              </a:rPr>
              <a:t>i</a:t>
            </a:r>
            <a:r>
              <a:rPr lang="sv-SE" sz="3200" spc="-45" dirty="0" smtClean="0">
                <a:solidFill>
                  <a:srgbClr val="3E3E3E"/>
                </a:solidFill>
                <a:cs typeface="Calibri"/>
              </a:rPr>
              <a:t>n</a:t>
            </a:r>
            <a:r>
              <a:rPr lang="sv-SE" sz="3200" spc="-25" dirty="0" smtClean="0">
                <a:solidFill>
                  <a:srgbClr val="3E3E3E"/>
                </a:solidFill>
                <a:cs typeface="Calibri"/>
              </a:rPr>
              <a:t>v</a:t>
            </a:r>
            <a:r>
              <a:rPr lang="sv-SE" sz="3200" dirty="0" smtClean="0">
                <a:solidFill>
                  <a:srgbClr val="3E3E3E"/>
                </a:solidFill>
                <a:cs typeface="Calibri"/>
              </a:rPr>
              <a:t>e</a:t>
            </a:r>
            <a:r>
              <a:rPr lang="sv-SE" sz="3200" spc="-15" dirty="0" smtClean="0">
                <a:solidFill>
                  <a:srgbClr val="3E3E3E"/>
                </a:solidFill>
                <a:cs typeface="Calibri"/>
              </a:rPr>
              <a:t>s</a:t>
            </a:r>
            <a:r>
              <a:rPr lang="sv-SE" sz="3200" spc="-25" dirty="0" smtClean="0">
                <a:solidFill>
                  <a:srgbClr val="3E3E3E"/>
                </a:solidFill>
                <a:cs typeface="Calibri"/>
              </a:rPr>
              <a:t>t</a:t>
            </a:r>
            <a:r>
              <a:rPr lang="sv-SE" sz="3200" spc="-10" dirty="0" smtClean="0">
                <a:solidFill>
                  <a:srgbClr val="3E3E3E"/>
                </a:solidFill>
                <a:cs typeface="Calibri"/>
              </a:rPr>
              <a:t>a</a:t>
            </a:r>
            <a:r>
              <a:rPr lang="sv-SE" sz="3200" spc="-20" dirty="0" smtClean="0">
                <a:solidFill>
                  <a:srgbClr val="3E3E3E"/>
                </a:solidFill>
                <a:cs typeface="Calibri"/>
              </a:rPr>
              <a:t>s</a:t>
            </a:r>
            <a:r>
              <a:rPr lang="sv-SE" sz="3200" dirty="0" smtClean="0">
                <a:solidFill>
                  <a:srgbClr val="3E3E3E"/>
                </a:solidFill>
                <a:cs typeface="Calibri"/>
              </a:rPr>
              <a:t>i</a:t>
            </a:r>
            <a:r>
              <a:rPr lang="sv-SE" sz="3200" dirty="0">
                <a:solidFill>
                  <a:srgbClr val="3E3E3E"/>
                </a:solidFill>
                <a:cs typeface="Calibri"/>
              </a:rPr>
              <a:t>	</a:t>
            </a:r>
            <a:r>
              <a:rPr lang="sv-SE" sz="3200" spc="-50" dirty="0" smtClean="0">
                <a:solidFill>
                  <a:srgbClr val="3E3E3E"/>
                </a:solidFill>
                <a:cs typeface="Calibri"/>
              </a:rPr>
              <a:t>y</a:t>
            </a:r>
            <a:r>
              <a:rPr lang="sv-SE" sz="3200" spc="-10" dirty="0" smtClean="0">
                <a:solidFill>
                  <a:srgbClr val="3E3E3E"/>
                </a:solidFill>
                <a:cs typeface="Calibri"/>
              </a:rPr>
              <a:t>a</a:t>
            </a:r>
            <a:r>
              <a:rPr lang="sv-SE" sz="3200" spc="15" dirty="0" smtClean="0">
                <a:solidFill>
                  <a:srgbClr val="3E3E3E"/>
                </a:solidFill>
                <a:cs typeface="Calibri"/>
              </a:rPr>
              <a:t>n</a:t>
            </a:r>
            <a:r>
              <a:rPr lang="sv-SE" sz="3200" dirty="0" smtClean="0">
                <a:solidFill>
                  <a:srgbClr val="3E3E3E"/>
                </a:solidFill>
                <a:cs typeface="Calibri"/>
              </a:rPr>
              <a:t>g</a:t>
            </a:r>
            <a:r>
              <a:rPr lang="id-ID" sz="3200" dirty="0" smtClean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terjadi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dengan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fullemployment saving,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dimana 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besarnya investasi 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“ lebih </a:t>
            </a:r>
            <a:r>
              <a:rPr lang="id-ID" sz="3200" spc="-20" dirty="0">
                <a:solidFill>
                  <a:srgbClr val="3E3E3E"/>
                </a:solidFill>
                <a:cs typeface="Calibri"/>
              </a:rPr>
              <a:t>kecil </a:t>
            </a:r>
            <a:r>
              <a:rPr lang="id-ID" sz="3200" dirty="0">
                <a:solidFill>
                  <a:srgbClr val="3E3E3E"/>
                </a:solidFill>
                <a:cs typeface="Calibri"/>
              </a:rPr>
              <a:t>“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dibandingkan </a:t>
            </a:r>
            <a:r>
              <a:rPr lang="id-ID" sz="3200" spc="-5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cs typeface="Calibri"/>
              </a:rPr>
              <a:t>dengan</a:t>
            </a:r>
            <a:r>
              <a:rPr lang="id-ID" sz="3200" spc="15" dirty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5" dirty="0" smtClean="0">
                <a:solidFill>
                  <a:srgbClr val="3E3E3E"/>
                </a:solidFill>
                <a:cs typeface="Calibri"/>
              </a:rPr>
              <a:t>full employment</a:t>
            </a:r>
            <a:r>
              <a:rPr lang="id-ID" sz="3200" spc="-40" dirty="0" smtClean="0">
                <a:solidFill>
                  <a:srgbClr val="3E3E3E"/>
                </a:solidFill>
                <a:cs typeface="Calibri"/>
              </a:rPr>
              <a:t> </a:t>
            </a:r>
            <a:r>
              <a:rPr lang="id-ID" sz="3200" spc="-10" dirty="0">
                <a:solidFill>
                  <a:srgbClr val="3E3E3E"/>
                </a:solidFill>
                <a:cs typeface="Calibri"/>
              </a:rPr>
              <a:t>saving   </a:t>
            </a:r>
            <a:r>
              <a:rPr lang="id-ID" sz="3200" spc="-10" dirty="0">
                <a:solidFill>
                  <a:srgbClr val="3E3E3E"/>
                </a:solidFill>
                <a:latin typeface="Arial Narrow"/>
                <a:cs typeface="Calibri"/>
              </a:rPr>
              <a:t>→     </a:t>
            </a:r>
            <a:r>
              <a:rPr lang="id-ID" sz="3200" b="1" spc="-10" dirty="0">
                <a:solidFill>
                  <a:srgbClr val="3E3E3E"/>
                </a:solidFill>
                <a:latin typeface="Arial Narrow"/>
                <a:cs typeface="Calibri"/>
              </a:rPr>
              <a:t>I &lt; </a:t>
            </a:r>
            <a:r>
              <a:rPr lang="id-ID" sz="3200" b="1" spc="-10" dirty="0" smtClean="0">
                <a:solidFill>
                  <a:srgbClr val="3E3E3E"/>
                </a:solidFill>
                <a:latin typeface="Arial Narrow"/>
                <a:cs typeface="Calibri"/>
              </a:rPr>
              <a:t>Sf 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9599" y="7057856"/>
            <a:ext cx="16768868" cy="1379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539240" algn="l"/>
                <a:tab pos="2354580" algn="l"/>
                <a:tab pos="3213100" algn="l"/>
                <a:tab pos="4902835" algn="l"/>
                <a:tab pos="5517515" algn="l"/>
              </a:tabLst>
            </a:pPr>
            <a:r>
              <a:rPr sz="2400" dirty="0">
                <a:solidFill>
                  <a:srgbClr val="3E3E3E"/>
                </a:solidFill>
                <a:latin typeface="Courier New"/>
                <a:cs typeface="Courier New"/>
              </a:rPr>
              <a:t>o</a:t>
            </a:r>
            <a:r>
              <a:rPr sz="2400" spc="-180" dirty="0">
                <a:solidFill>
                  <a:srgbClr val="3E3E3E"/>
                </a:solidFill>
                <a:latin typeface="Courier New"/>
                <a:cs typeface="Courier New"/>
              </a:rPr>
              <a:t> </a:t>
            </a:r>
            <a:r>
              <a:rPr sz="3200" spc="-5" dirty="0" err="1" smtClean="0">
                <a:solidFill>
                  <a:srgbClr val="3E3E3E"/>
                </a:solidFill>
                <a:latin typeface="+mj-lt"/>
                <a:cs typeface="Calibri"/>
              </a:rPr>
              <a:t>Semakin</a:t>
            </a:r>
            <a:r>
              <a:rPr sz="3200" spc="-5" dirty="0" smtClean="0">
                <a:solidFill>
                  <a:srgbClr val="3E3E3E"/>
                </a:solidFill>
                <a:latin typeface="+mj-lt"/>
                <a:cs typeface="Calibri"/>
              </a:rPr>
              <a:t> </a:t>
            </a:r>
            <a:r>
              <a:rPr sz="3200" spc="-5" dirty="0" err="1" smtClean="0">
                <a:solidFill>
                  <a:srgbClr val="3E3E3E"/>
                </a:solidFill>
                <a:latin typeface="+mj-lt"/>
                <a:cs typeface="Calibri"/>
              </a:rPr>
              <a:t>besar</a:t>
            </a:r>
            <a:r>
              <a:rPr sz="3200" spc="-5" dirty="0" smtClean="0">
                <a:solidFill>
                  <a:srgbClr val="3E3E3E"/>
                </a:solidFill>
                <a:latin typeface="+mj-lt"/>
                <a:cs typeface="Calibri"/>
              </a:rPr>
              <a:t> </a:t>
            </a:r>
            <a:r>
              <a:rPr sz="3200" spc="-15" dirty="0" err="1" smtClean="0">
                <a:solidFill>
                  <a:srgbClr val="3E3E3E"/>
                </a:solidFill>
                <a:latin typeface="+mj-lt"/>
                <a:cs typeface="Calibri"/>
              </a:rPr>
              <a:t>angka</a:t>
            </a:r>
            <a:r>
              <a:rPr sz="3200" spc="-15" dirty="0">
                <a:solidFill>
                  <a:srgbClr val="3E3E3E"/>
                </a:solidFill>
                <a:latin typeface="+mj-lt"/>
                <a:cs typeface="Calibri"/>
              </a:rPr>
              <a:t> </a:t>
            </a:r>
            <a:r>
              <a:rPr sz="3200" b="1" i="1" spc="-5" dirty="0" smtClean="0">
                <a:solidFill>
                  <a:srgbClr val="FF0000"/>
                </a:solidFill>
                <a:latin typeface="+mj-lt"/>
                <a:cs typeface="Calibri"/>
              </a:rPr>
              <a:t>deflationary</a:t>
            </a:r>
            <a:r>
              <a:rPr sz="3200" b="1" i="1" spc="-5" dirty="0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3200" b="1" i="1" spc="-5" dirty="0" smtClean="0">
                <a:solidFill>
                  <a:srgbClr val="FF0000"/>
                </a:solidFill>
                <a:latin typeface="+mj-lt"/>
                <a:cs typeface="Calibri"/>
              </a:rPr>
              <a:t>gap</a:t>
            </a:r>
            <a:r>
              <a:rPr sz="3200" b="1" i="1" spc="-5" dirty="0">
                <a:solidFill>
                  <a:srgbClr val="FF0000"/>
                </a:solidFill>
                <a:latin typeface="+mj-lt"/>
                <a:cs typeface="Calibri"/>
              </a:rPr>
              <a:t> </a:t>
            </a:r>
            <a:r>
              <a:rPr sz="3200" spc="-10" dirty="0" smtClean="0">
                <a:solidFill>
                  <a:srgbClr val="3E3E3E"/>
                </a:solidFill>
                <a:latin typeface="+mj-lt"/>
                <a:cs typeface="Calibri"/>
              </a:rPr>
              <a:t>(</a:t>
            </a:r>
            <a:r>
              <a:rPr sz="3200" spc="-10" dirty="0" err="1" smtClean="0">
                <a:solidFill>
                  <a:srgbClr val="3E3E3E"/>
                </a:solidFill>
                <a:latin typeface="+mj-lt"/>
                <a:cs typeface="Calibri"/>
              </a:rPr>
              <a:t>telah</a:t>
            </a:r>
            <a:r>
              <a:rPr sz="3200" spc="-10" dirty="0" smtClean="0">
                <a:solidFill>
                  <a:srgbClr val="3E3E3E"/>
                </a:solidFill>
                <a:latin typeface="+mj-lt"/>
                <a:cs typeface="Calibri"/>
              </a:rPr>
              <a:t> </a:t>
            </a:r>
            <a:r>
              <a:rPr lang="id-ID" sz="3200" spc="-5" dirty="0">
                <a:solidFill>
                  <a:srgbClr val="3E3E3E"/>
                </a:solidFill>
                <a:latin typeface="+mj-lt"/>
                <a:cs typeface="Calibri"/>
              </a:rPr>
              <a:t>deflasi)	</a:t>
            </a:r>
            <a:r>
              <a:rPr lang="id-ID" sz="3200" spc="-10" dirty="0" smtClean="0">
                <a:solidFill>
                  <a:srgbClr val="3E3E3E"/>
                </a:solidFill>
                <a:latin typeface="+mj-lt"/>
                <a:cs typeface="Calibri"/>
              </a:rPr>
              <a:t>berarti </a:t>
            </a:r>
            <a:r>
              <a:rPr lang="id-ID" sz="3200" spc="-5" dirty="0" smtClean="0">
                <a:solidFill>
                  <a:srgbClr val="3E3E3E"/>
                </a:solidFill>
                <a:latin typeface="+mj-lt"/>
                <a:cs typeface="Calibri"/>
              </a:rPr>
              <a:t>semakin jauh tingkat  employment berada di bawah full employment dengan kata lain pengangguran semakin besar. </a:t>
            </a:r>
            <a:endParaRPr lang="id-ID" sz="3200" dirty="0">
              <a:latin typeface="+mj-lt"/>
              <a:cs typeface="Calibri"/>
            </a:endParaRPr>
          </a:p>
          <a:p>
            <a:pPr marL="12700">
              <a:spcBef>
                <a:spcPts val="100"/>
              </a:spcBef>
              <a:tabLst>
                <a:tab pos="1539240" algn="l"/>
                <a:tab pos="2354580" algn="l"/>
                <a:tab pos="3213100" algn="l"/>
                <a:tab pos="4902835" algn="l"/>
                <a:tab pos="5517515" algn="l"/>
              </a:tabLst>
            </a:pPr>
            <a:r>
              <a:rPr lang="id-ID" sz="2400" spc="-5" dirty="0" smtClean="0">
                <a:solidFill>
                  <a:srgbClr val="3E3E3E"/>
                </a:solidFill>
                <a:cs typeface="Calibri"/>
              </a:rPr>
              <a:t> 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3150195" y="9765804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20" y="1831339"/>
            <a:ext cx="13530580" cy="1447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5869666" y="6102731"/>
            <a:ext cx="2416175" cy="4184650"/>
            <a:chOff x="15869666" y="6102731"/>
            <a:chExt cx="2416175" cy="4184650"/>
          </a:xfrm>
        </p:grpSpPr>
        <p:sp>
          <p:nvSpPr>
            <p:cNvPr id="4" name="object 4"/>
            <p:cNvSpPr/>
            <p:nvPr/>
          </p:nvSpPr>
          <p:spPr>
            <a:xfrm>
              <a:off x="17378467" y="8716036"/>
              <a:ext cx="907415" cy="1570990"/>
            </a:xfrm>
            <a:custGeom>
              <a:avLst/>
              <a:gdLst/>
              <a:ahLst/>
              <a:cxnLst/>
              <a:rect l="l" t="t" r="r" b="b"/>
              <a:pathLst>
                <a:path w="907415" h="1570990">
                  <a:moveTo>
                    <a:pt x="906993" y="0"/>
                  </a:moveTo>
                  <a:lnTo>
                    <a:pt x="0" y="1570963"/>
                  </a:lnTo>
                  <a:lnTo>
                    <a:pt x="906993" y="1570963"/>
                  </a:lnTo>
                  <a:lnTo>
                    <a:pt x="90699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745490" y="7619691"/>
              <a:ext cx="1540510" cy="2667635"/>
            </a:xfrm>
            <a:custGeom>
              <a:avLst/>
              <a:gdLst/>
              <a:ahLst/>
              <a:cxnLst/>
              <a:rect l="l" t="t" r="r" b="b"/>
              <a:pathLst>
                <a:path w="1540509" h="2667634">
                  <a:moveTo>
                    <a:pt x="1539969" y="0"/>
                  </a:moveTo>
                  <a:lnTo>
                    <a:pt x="0" y="2667308"/>
                  </a:lnTo>
                  <a:lnTo>
                    <a:pt x="249434" y="2667308"/>
                  </a:lnTo>
                  <a:lnTo>
                    <a:pt x="1539969" y="432042"/>
                  </a:lnTo>
                  <a:lnTo>
                    <a:pt x="1539969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869666" y="6102731"/>
              <a:ext cx="2416175" cy="4184650"/>
            </a:xfrm>
            <a:custGeom>
              <a:avLst/>
              <a:gdLst/>
              <a:ahLst/>
              <a:cxnLst/>
              <a:rect l="l" t="t" r="r" b="b"/>
              <a:pathLst>
                <a:path w="2416175" h="4184650">
                  <a:moveTo>
                    <a:pt x="2415793" y="0"/>
                  </a:moveTo>
                  <a:lnTo>
                    <a:pt x="0" y="4184268"/>
                  </a:lnTo>
                  <a:lnTo>
                    <a:pt x="712835" y="4184268"/>
                  </a:lnTo>
                  <a:lnTo>
                    <a:pt x="2415793" y="1234646"/>
                  </a:lnTo>
                  <a:lnTo>
                    <a:pt x="241579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41899" y="492959"/>
            <a:ext cx="12973845" cy="115288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spcBef>
                <a:spcPts val="670"/>
              </a:spcBef>
            </a:pP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id-ID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id-ID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sz="3800" b="1" spc="-25" dirty="0" smtClean="0"/>
              <a:t>Inflationary</a:t>
            </a:r>
            <a:r>
              <a:rPr sz="3800" b="1" spc="-235" dirty="0" smtClean="0"/>
              <a:t> </a:t>
            </a:r>
            <a:r>
              <a:rPr sz="3800" b="1" spc="55" dirty="0"/>
              <a:t>dan</a:t>
            </a:r>
            <a:r>
              <a:rPr sz="3800" b="1" spc="-295" dirty="0"/>
              <a:t> </a:t>
            </a:r>
            <a:r>
              <a:rPr sz="3800" b="1" spc="20" dirty="0"/>
              <a:t>Deflationary</a:t>
            </a:r>
            <a:r>
              <a:rPr sz="3800" b="1" spc="-254" dirty="0"/>
              <a:t> </a:t>
            </a:r>
            <a:r>
              <a:rPr sz="3800" b="1" spc="10" dirty="0">
                <a:solidFill>
                  <a:srgbClr val="0066CC"/>
                </a:solidFill>
              </a:rPr>
              <a:t>Gap</a:t>
            </a:r>
            <a:endParaRPr sz="3800" b="1" dirty="0"/>
          </a:p>
          <a:p>
            <a:pPr marL="93345">
              <a:lnSpc>
                <a:spcPct val="100000"/>
              </a:lnSpc>
              <a:spcBef>
                <a:spcPts val="400"/>
              </a:spcBef>
            </a:pPr>
            <a:r>
              <a:rPr sz="2800" spc="-5" dirty="0" err="1" smtClean="0">
                <a:solidFill>
                  <a:srgbClr val="929292"/>
                </a:solidFill>
                <a:latin typeface="Calibri"/>
                <a:cs typeface="Calibri"/>
              </a:rPr>
              <a:t>Kasus</a:t>
            </a:r>
            <a:r>
              <a:rPr sz="2800" spc="-5" dirty="0" smtClean="0">
                <a:solidFill>
                  <a:srgbClr val="929292"/>
                </a:solidFill>
                <a:latin typeface="Calibri"/>
                <a:cs typeface="Calibri"/>
              </a:rPr>
              <a:t> : </a:t>
            </a:r>
            <a:r>
              <a:rPr sz="2800" spc="-30" dirty="0" smtClean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Deflationary</a:t>
            </a:r>
            <a:r>
              <a:rPr sz="2800" spc="-65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929292"/>
                </a:solidFill>
                <a:latin typeface="Calibri"/>
                <a:cs typeface="Calibri"/>
              </a:rPr>
              <a:t>dan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 Inflationary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95401" y="2400300"/>
            <a:ext cx="15782352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sz="2400" spc="-5" dirty="0" err="1" smtClean="0">
                <a:latin typeface="Arial" pitchFamily="34" charset="0"/>
                <a:cs typeface="Arial" pitchFamily="34" charset="0"/>
              </a:rPr>
              <a:t>asumsikan</a:t>
            </a:r>
            <a:r>
              <a:rPr sz="2400" spc="4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400" spc="-10" dirty="0">
                <a:latin typeface="Arial" pitchFamily="34" charset="0"/>
                <a:cs typeface="Arial" pitchFamily="34" charset="0"/>
              </a:rPr>
              <a:t>bahwa </a:t>
            </a:r>
            <a:r>
              <a:rPr sz="2400" dirty="0">
                <a:latin typeface="Arial" pitchFamily="34" charset="0"/>
                <a:cs typeface="Arial" pitchFamily="34" charset="0"/>
              </a:rPr>
              <a:t>fungsi</a:t>
            </a:r>
            <a:r>
              <a:rPr sz="24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10" dirty="0" err="1">
                <a:latin typeface="Arial" pitchFamily="34" charset="0"/>
                <a:cs typeface="Arial" pitchFamily="34" charset="0"/>
              </a:rPr>
              <a:t>konsumsi</a:t>
            </a:r>
            <a:r>
              <a:rPr sz="2400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sz="2400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sz="2400" b="1" spc="-1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sz="2400" b="1" spc="1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sz="2400" b="1" spc="-3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sz="2400" b="1" spc="1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0,75</a:t>
            </a:r>
            <a:r>
              <a:rPr sz="2400" b="1" spc="-2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spc="-11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Y.</a:t>
            </a:r>
            <a:r>
              <a:rPr sz="2400" b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spc="-15" dirty="0">
                <a:latin typeface="Arial" pitchFamily="34" charset="0"/>
                <a:cs typeface="Arial" pitchFamily="34" charset="0"/>
              </a:rPr>
              <a:t>Besarnya</a:t>
            </a:r>
            <a:r>
              <a:rPr sz="2400" spc="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10" dirty="0" err="1">
                <a:latin typeface="Arial" pitchFamily="34" charset="0"/>
                <a:cs typeface="Arial" pitchFamily="34" charset="0"/>
              </a:rPr>
              <a:t>investasi</a:t>
            </a:r>
            <a:r>
              <a:rPr sz="2400" spc="10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 err="1" smtClean="0">
                <a:latin typeface="Arial" pitchFamily="34" charset="0"/>
                <a:cs typeface="Arial" pitchFamily="34" charset="0"/>
              </a:rPr>
              <a:t>pertahun</a:t>
            </a:r>
            <a:r>
              <a:rPr sz="2400" dirty="0" smtClean="0">
                <a:latin typeface="Arial" pitchFamily="34" charset="0"/>
                <a:cs typeface="Arial" pitchFamily="34" charset="0"/>
              </a:rPr>
              <a:t> :</a:t>
            </a:r>
            <a:r>
              <a:rPr sz="2400" spc="1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I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=</a:t>
            </a:r>
            <a:r>
              <a:rPr sz="2400" spc="10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35</a:t>
            </a:r>
            <a:r>
              <a:rPr sz="2400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 smtClean="0">
                <a:latin typeface="Arial" pitchFamily="34" charset="0"/>
                <a:cs typeface="Arial" pitchFamily="34" charset="0"/>
              </a:rPr>
              <a:t>M.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5" dirty="0" err="1" smtClean="0">
                <a:latin typeface="Arial" pitchFamily="34" charset="0"/>
                <a:cs typeface="Arial" pitchFamily="34" charset="0"/>
              </a:rPr>
              <a:t>Pertanyaannya</a:t>
            </a:r>
            <a:r>
              <a:rPr sz="2400" spc="-15" dirty="0">
                <a:latin typeface="Arial" pitchFamily="34" charset="0"/>
                <a:cs typeface="Arial" pitchFamily="34" charset="0"/>
              </a:rPr>
              <a:t>: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95401" y="3325212"/>
            <a:ext cx="154500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8320" indent="-516255">
              <a:lnSpc>
                <a:spcPct val="100000"/>
              </a:lnSpc>
              <a:spcBef>
                <a:spcPts val="100"/>
              </a:spcBef>
              <a:buAutoNum type="alphaLcPeriod"/>
              <a:tabLst>
                <a:tab pos="528320" algn="l"/>
                <a:tab pos="528955" algn="l"/>
              </a:tabLst>
            </a:pPr>
            <a:r>
              <a:rPr sz="2400" spc="15" dirty="0">
                <a:latin typeface="Arial" pitchFamily="34" charset="0"/>
                <a:cs typeface="Arial" pitchFamily="34" charset="0"/>
              </a:rPr>
              <a:t>Hitung</a:t>
            </a:r>
            <a:r>
              <a:rPr sz="2400" spc="8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5" dirty="0">
                <a:latin typeface="Arial" pitchFamily="34" charset="0"/>
                <a:cs typeface="Arial" pitchFamily="34" charset="0"/>
              </a:rPr>
              <a:t>besarnya</a:t>
            </a:r>
            <a:r>
              <a:rPr sz="2400" spc="10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15" dirty="0">
                <a:latin typeface="Arial" pitchFamily="34" charset="0"/>
                <a:cs typeface="Arial" pitchFamily="34" charset="0"/>
              </a:rPr>
              <a:t>inflantionary</a:t>
            </a:r>
            <a:r>
              <a:rPr sz="2400" spc="9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gap</a:t>
            </a:r>
            <a:r>
              <a:rPr sz="2400" spc="60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jika</a:t>
            </a:r>
            <a:r>
              <a:rPr sz="2400" spc="8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5" dirty="0">
                <a:latin typeface="Arial" pitchFamily="34" charset="0"/>
                <a:cs typeface="Arial" pitchFamily="34" charset="0"/>
              </a:rPr>
              <a:t>diketahui</a:t>
            </a:r>
            <a:r>
              <a:rPr sz="2400" spc="9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5" dirty="0">
                <a:latin typeface="Arial" pitchFamily="34" charset="0"/>
                <a:cs typeface="Arial" pitchFamily="34" charset="0"/>
              </a:rPr>
              <a:t>besarnya</a:t>
            </a:r>
            <a:r>
              <a:rPr sz="2400" spc="10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10" dirty="0">
                <a:latin typeface="Arial" pitchFamily="34" charset="0"/>
                <a:cs typeface="Arial" pitchFamily="34" charset="0"/>
              </a:rPr>
              <a:t>kapasitas</a:t>
            </a:r>
            <a:r>
              <a:rPr sz="2400" spc="12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10" dirty="0">
                <a:latin typeface="Arial" pitchFamily="34" charset="0"/>
                <a:cs typeface="Arial" pitchFamily="34" charset="0"/>
              </a:rPr>
              <a:t>peroduksi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nasional</a:t>
            </a:r>
            <a:r>
              <a:rPr sz="2400" spc="5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120</a:t>
            </a:r>
            <a:r>
              <a:rPr sz="2400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m/tahun</a:t>
            </a:r>
          </a:p>
          <a:p>
            <a:pPr marL="528320" indent="-516255">
              <a:lnSpc>
                <a:spcPct val="100000"/>
              </a:lnSpc>
              <a:buAutoNum type="alphaLcPeriod"/>
              <a:tabLst>
                <a:tab pos="528320" algn="l"/>
                <a:tab pos="528955" algn="l"/>
              </a:tabLst>
            </a:pPr>
            <a:r>
              <a:rPr sz="2400" spc="15" dirty="0">
                <a:latin typeface="Arial" pitchFamily="34" charset="0"/>
                <a:cs typeface="Arial" pitchFamily="34" charset="0"/>
              </a:rPr>
              <a:t>Hitung</a:t>
            </a:r>
            <a:r>
              <a:rPr sz="2400" spc="8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5" dirty="0">
                <a:latin typeface="Arial" pitchFamily="34" charset="0"/>
                <a:cs typeface="Arial" pitchFamily="34" charset="0"/>
              </a:rPr>
              <a:t>besarnya</a:t>
            </a:r>
            <a:r>
              <a:rPr sz="2400" spc="10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15" dirty="0">
                <a:latin typeface="Arial" pitchFamily="34" charset="0"/>
                <a:cs typeface="Arial" pitchFamily="34" charset="0"/>
              </a:rPr>
              <a:t>deflationary</a:t>
            </a:r>
            <a:r>
              <a:rPr sz="2400" spc="6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gap</a:t>
            </a:r>
            <a:r>
              <a:rPr sz="2400" spc="65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jika</a:t>
            </a:r>
            <a:r>
              <a:rPr sz="2400" spc="9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5" dirty="0">
                <a:latin typeface="Arial" pitchFamily="34" charset="0"/>
                <a:cs typeface="Arial" pitchFamily="34" charset="0"/>
              </a:rPr>
              <a:t>diketahui</a:t>
            </a:r>
            <a:r>
              <a:rPr sz="2400" spc="8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5" dirty="0">
                <a:latin typeface="Arial" pitchFamily="34" charset="0"/>
                <a:cs typeface="Arial" pitchFamily="34" charset="0"/>
              </a:rPr>
              <a:t>besarnya</a:t>
            </a:r>
            <a:r>
              <a:rPr sz="2400" spc="10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10" dirty="0">
                <a:latin typeface="Arial" pitchFamily="34" charset="0"/>
                <a:cs typeface="Arial" pitchFamily="34" charset="0"/>
              </a:rPr>
              <a:t>kapasitas</a:t>
            </a:r>
            <a:r>
              <a:rPr sz="2400" spc="15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10" dirty="0">
                <a:latin typeface="Arial" pitchFamily="34" charset="0"/>
                <a:cs typeface="Arial" pitchFamily="34" charset="0"/>
              </a:rPr>
              <a:t>peroduksi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nasional</a:t>
            </a:r>
            <a:r>
              <a:rPr sz="2400" spc="5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220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>
                <a:latin typeface="Arial" pitchFamily="34" charset="0"/>
                <a:cs typeface="Arial" pitchFamily="34" charset="0"/>
              </a:rPr>
              <a:t>m/tahun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295401" y="4227944"/>
            <a:ext cx="129539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Jawab</a:t>
            </a:r>
            <a:r>
              <a:rPr sz="2400" b="1" spc="-6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solidFill>
                  <a:srgbClr val="008000"/>
                </a:solidFill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95400" y="4678035"/>
            <a:ext cx="13639800" cy="1379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45920" marR="5080" indent="-1633855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2000" dirty="0">
                <a:latin typeface="Arial" pitchFamily="34" charset="0"/>
                <a:cs typeface="Arial" pitchFamily="34" charset="0"/>
              </a:rPr>
              <a:t>a.	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Perekonomian </a:t>
            </a:r>
            <a:r>
              <a:rPr sz="2200" spc="-5" dirty="0">
                <a:latin typeface="Arial" pitchFamily="34" charset="0"/>
                <a:cs typeface="Arial" pitchFamily="34" charset="0"/>
              </a:rPr>
              <a:t>dengan 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kapasitas </a:t>
            </a:r>
            <a:r>
              <a:rPr sz="2200" spc="-10" dirty="0" err="1">
                <a:latin typeface="Arial" pitchFamily="34" charset="0"/>
                <a:cs typeface="Arial" pitchFamily="34" charset="0"/>
              </a:rPr>
              <a:t>produksi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120 </a:t>
            </a:r>
            <a:r>
              <a:rPr sz="2200" dirty="0">
                <a:latin typeface="Arial" pitchFamily="34" charset="0"/>
                <a:cs typeface="Arial" pitchFamily="34" charset="0"/>
              </a:rPr>
              <a:t>m/tahun </a:t>
            </a:r>
            <a:r>
              <a:rPr sz="2200" spc="-5" dirty="0">
                <a:latin typeface="Arial" pitchFamily="34" charset="0"/>
                <a:cs typeface="Arial" pitchFamily="34" charset="0"/>
              </a:rPr>
              <a:t>dengan </a:t>
            </a:r>
            <a:r>
              <a:rPr sz="2200" dirty="0">
                <a:latin typeface="Arial" pitchFamily="34" charset="0"/>
                <a:cs typeface="Arial" pitchFamily="34" charset="0"/>
              </a:rPr>
              <a:t>fungsi 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konsumsi </a:t>
            </a:r>
            <a:r>
              <a:rPr sz="2200" dirty="0">
                <a:latin typeface="Arial" pitchFamily="34" charset="0"/>
                <a:cs typeface="Arial" pitchFamily="34" charset="0"/>
              </a:rPr>
              <a:t>C = 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10 </a:t>
            </a:r>
            <a:r>
              <a:rPr sz="2200" dirty="0">
                <a:latin typeface="Arial" pitchFamily="34" charset="0"/>
                <a:cs typeface="Arial" pitchFamily="34" charset="0"/>
              </a:rPr>
              <a:t>+ 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0,75 </a:t>
            </a:r>
            <a:r>
              <a:rPr sz="2200" dirty="0">
                <a:latin typeface="Arial" pitchFamily="34" charset="0"/>
                <a:cs typeface="Arial" pitchFamily="34" charset="0"/>
              </a:rPr>
              <a:t>Y </a:t>
            </a:r>
            <a:endParaRPr sz="2200" dirty="0" smtClean="0">
              <a:latin typeface="Arial" pitchFamily="34" charset="0"/>
              <a:cs typeface="Arial" pitchFamily="34" charset="0"/>
            </a:endParaRPr>
          </a:p>
          <a:p>
            <a:pPr marL="1645920" marR="5080" indent="-1633855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lang="x-none" sz="2200" spc="-440">
                <a:latin typeface="Arial" pitchFamily="34" charset="0"/>
                <a:cs typeface="Arial" pitchFamily="34" charset="0"/>
              </a:rPr>
              <a:t>	</a:t>
            </a:r>
            <a:r>
              <a:rPr sz="2200" spc="-44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Besarnya</a:t>
            </a:r>
            <a:r>
              <a:rPr sz="2200" spc="25" dirty="0">
                <a:latin typeface="Arial" pitchFamily="34" charset="0"/>
                <a:cs typeface="Arial" pitchFamily="34" charset="0"/>
              </a:rPr>
              <a:t> </a:t>
            </a:r>
            <a:r>
              <a:rPr sz="2200" b="1" i="1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full</a:t>
            </a:r>
            <a:r>
              <a:rPr sz="2200" b="1" i="1" spc="-4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b="1" i="1" spc="-1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employment</a:t>
            </a:r>
            <a:r>
              <a:rPr sz="2200" b="1" i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saving</a:t>
            </a:r>
            <a:r>
              <a:rPr sz="2200" b="1" i="1" spc="-2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b="1" spc="5" dirty="0" smtClean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sz="2200" spc="-2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=</a:t>
            </a:r>
            <a:r>
              <a:rPr sz="2200" spc="-3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Y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-3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C</a:t>
            </a:r>
            <a:r>
              <a:rPr sz="2200" spc="-2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=</a:t>
            </a:r>
            <a:r>
              <a:rPr sz="2200" spc="-35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120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-3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(</a:t>
            </a:r>
            <a:r>
              <a:rPr sz="2200" spc="-25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10</a:t>
            </a:r>
            <a:r>
              <a:rPr sz="2200" spc="-3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+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0,75 </a:t>
            </a:r>
            <a:r>
              <a:rPr sz="2200" dirty="0">
                <a:latin typeface="Arial" pitchFamily="34" charset="0"/>
                <a:cs typeface="Arial" pitchFamily="34" charset="0"/>
              </a:rPr>
              <a:t>*</a:t>
            </a:r>
            <a:r>
              <a:rPr sz="2200" spc="-35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120)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2540000">
              <a:lnSpc>
                <a:spcPct val="100000"/>
              </a:lnSpc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  					=</a:t>
            </a:r>
            <a:r>
              <a:rPr sz="2200" spc="409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120</a:t>
            </a:r>
            <a:r>
              <a:rPr sz="2200" spc="-4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200" spc="5" dirty="0">
                <a:latin typeface="Arial" pitchFamily="34" charset="0"/>
                <a:cs typeface="Arial" pitchFamily="34" charset="0"/>
              </a:rPr>
              <a:t>100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2560320">
              <a:lnSpc>
                <a:spcPct val="100000"/>
              </a:lnSpc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  					=</a:t>
            </a:r>
            <a:r>
              <a:rPr sz="2200" spc="38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5" dirty="0" smtClean="0">
                <a:latin typeface="Arial" pitchFamily="34" charset="0"/>
                <a:cs typeface="Arial" pitchFamily="34" charset="0"/>
              </a:rPr>
              <a:t>20</a:t>
            </a:r>
            <a:endParaRPr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00200" y="6172413"/>
            <a:ext cx="12252577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520065" algn="l"/>
              </a:tabLst>
            </a:pPr>
            <a:r>
              <a:rPr lang="id-ID" sz="2200" spc="-15" dirty="0">
                <a:latin typeface="Arial" pitchFamily="34" charset="0"/>
                <a:cs typeface="Arial" pitchFamily="34" charset="0"/>
              </a:rPr>
              <a:t>Besarnya</a:t>
            </a:r>
            <a:r>
              <a:rPr lang="id-ID" sz="2200" spc="1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200" b="1" i="1" spc="-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inflantionary</a:t>
            </a:r>
            <a:r>
              <a:rPr lang="id-ID" sz="2200" b="1" i="1" spc="-7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gap :  </a:t>
            </a:r>
            <a:r>
              <a:rPr sz="2200" b="1" spc="-5" dirty="0" smtClean="0">
                <a:latin typeface="Arial" pitchFamily="34" charset="0"/>
                <a:cs typeface="Arial" pitchFamily="34" charset="0"/>
              </a:rPr>
              <a:t> IG</a:t>
            </a:r>
            <a:r>
              <a:rPr sz="2200" b="1" spc="-5" dirty="0">
                <a:latin typeface="Arial" pitchFamily="34" charset="0"/>
                <a:cs typeface="Arial" pitchFamily="34" charset="0"/>
              </a:rPr>
              <a:t> </a:t>
            </a:r>
            <a:r>
              <a:rPr sz="2200" b="1" spc="-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b="1" dirty="0" smtClean="0">
                <a:latin typeface="Arial" pitchFamily="34" charset="0"/>
                <a:cs typeface="Arial" pitchFamily="34" charset="0"/>
              </a:rPr>
              <a:t>=   </a:t>
            </a:r>
            <a:r>
              <a:rPr sz="2200" b="1" spc="-1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sz="2200" b="1" spc="-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b="1" dirty="0">
                <a:latin typeface="Arial" pitchFamily="34" charset="0"/>
                <a:cs typeface="Arial" pitchFamily="34" charset="0"/>
              </a:rPr>
              <a:t>–</a:t>
            </a:r>
            <a:r>
              <a:rPr sz="2200" b="1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b="1" dirty="0">
                <a:latin typeface="Arial" pitchFamily="34" charset="0"/>
                <a:cs typeface="Arial" pitchFamily="34" charset="0"/>
              </a:rPr>
              <a:t>full</a:t>
            </a:r>
            <a:r>
              <a:rPr sz="22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200" b="1" spc="-5" dirty="0">
                <a:latin typeface="Arial" pitchFamily="34" charset="0"/>
                <a:cs typeface="Arial" pitchFamily="34" charset="0"/>
              </a:rPr>
              <a:t>employment</a:t>
            </a:r>
            <a:r>
              <a:rPr sz="22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200" b="1" spc="-10" dirty="0">
                <a:latin typeface="Arial" pitchFamily="34" charset="0"/>
                <a:cs typeface="Arial" pitchFamily="34" charset="0"/>
              </a:rPr>
              <a:t>saving</a:t>
            </a:r>
            <a:endParaRPr sz="2200" b="1" dirty="0">
              <a:latin typeface="Arial" pitchFamily="34" charset="0"/>
              <a:cs typeface="Arial" pitchFamily="34" charset="0"/>
            </a:endParaRPr>
          </a:p>
          <a:p>
            <a:pPr marL="525145">
              <a:lnSpc>
                <a:spcPct val="100000"/>
              </a:lnSpc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				         =</a:t>
            </a:r>
            <a:r>
              <a:rPr sz="2200" spc="-15" dirty="0" smtClean="0">
                <a:latin typeface="Arial" pitchFamily="34" charset="0"/>
                <a:cs typeface="Arial" pitchFamily="34" charset="0"/>
              </a:rPr>
              <a:t>  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35</a:t>
            </a:r>
            <a:r>
              <a:rPr sz="2200" spc="-5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2200" spc="5" dirty="0">
                <a:latin typeface="Arial" pitchFamily="34" charset="0"/>
                <a:cs typeface="Arial" pitchFamily="34" charset="0"/>
              </a:rPr>
              <a:t>20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525145">
              <a:lnSpc>
                <a:spcPct val="100000"/>
              </a:lnSpc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				         =  </a:t>
            </a:r>
            <a:r>
              <a:rPr sz="2200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5" dirty="0">
                <a:latin typeface="Arial" pitchFamily="34" charset="0"/>
                <a:cs typeface="Arial" pitchFamily="34" charset="0"/>
              </a:rPr>
              <a:t>15</a:t>
            </a:r>
            <a:endParaRPr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95401" y="7319972"/>
            <a:ext cx="15163799" cy="23955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9900" algn="l"/>
                <a:tab pos="4053840" algn="l"/>
                <a:tab pos="5073015" algn="l"/>
                <a:tab pos="6685915" algn="l"/>
                <a:tab pos="7300595" algn="l"/>
                <a:tab pos="8646795" algn="l"/>
                <a:tab pos="9114790" algn="l"/>
              </a:tabLst>
            </a:pPr>
            <a:r>
              <a:rPr sz="2000" dirty="0" smtClean="0">
                <a:latin typeface="Calibri"/>
                <a:cs typeface="Calibri"/>
              </a:rPr>
              <a:t>b</a:t>
            </a:r>
            <a:r>
              <a:rPr sz="2200" dirty="0" smtClean="0">
                <a:latin typeface="Calibri"/>
                <a:cs typeface="Calibri"/>
              </a:rPr>
              <a:t>.  </a:t>
            </a:r>
            <a:r>
              <a:rPr sz="2200" spc="-15" dirty="0" err="1" smtClean="0">
                <a:latin typeface="Arial" pitchFamily="34" charset="0"/>
                <a:cs typeface="Arial" pitchFamily="34" charset="0"/>
              </a:rPr>
              <a:t>Perekonomian</a:t>
            </a:r>
            <a:r>
              <a:rPr sz="2200" spc="57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 err="1">
                <a:latin typeface="Arial" pitchFamily="34" charset="0"/>
                <a:cs typeface="Arial" pitchFamily="34" charset="0"/>
              </a:rPr>
              <a:t>dengan</a:t>
            </a:r>
            <a:r>
              <a:rPr sz="2200" spc="550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 err="1" smtClean="0">
                <a:latin typeface="Arial" pitchFamily="34" charset="0"/>
                <a:cs typeface="Arial" pitchFamily="34" charset="0"/>
              </a:rPr>
              <a:t>kapasitas</a:t>
            </a:r>
            <a:r>
              <a:rPr sz="2200" spc="-1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sz="2200" spc="-1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220m/</a:t>
            </a:r>
            <a:r>
              <a:rPr sz="22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sz="2200" spc="-15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sz="2200" spc="-1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2200" b="1" i="1" spc="-5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full </a:t>
            </a:r>
            <a:r>
              <a:rPr sz="2200" b="1" i="1" spc="-1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employment</a:t>
            </a:r>
            <a:r>
              <a:rPr sz="2200" b="1" i="1" spc="465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b="1" i="1" spc="-5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saving.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9900" algn="l"/>
                <a:tab pos="4053840" algn="l"/>
                <a:tab pos="5073015" algn="l"/>
                <a:tab pos="6685915" algn="l"/>
                <a:tab pos="7300595" algn="l"/>
                <a:tab pos="8646795" algn="l"/>
                <a:tab pos="9114790" algn="l"/>
              </a:tabLst>
            </a:pPr>
            <a:r>
              <a:rPr lang="x-none" sz="2200" spc="-15">
                <a:latin typeface="Arial" pitchFamily="34" charset="0"/>
                <a:cs typeface="Arial" pitchFamily="34" charset="0"/>
              </a:rPr>
              <a:t> </a:t>
            </a:r>
            <a:r>
              <a:rPr lang="x-none" sz="2200" spc="-15" smtClean="0">
                <a:latin typeface="Arial" pitchFamily="34" charset="0"/>
                <a:cs typeface="Arial" pitchFamily="34" charset="0"/>
              </a:rPr>
              <a:t>    </a:t>
            </a:r>
            <a:r>
              <a:rPr sz="2200" spc="-15" dirty="0" err="1" smtClean="0">
                <a:latin typeface="Arial" pitchFamily="34" charset="0"/>
                <a:cs typeface="Arial" pitchFamily="34" charset="0"/>
              </a:rPr>
              <a:t>Besarnya</a:t>
            </a:r>
            <a:r>
              <a:rPr sz="2200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b="1" i="1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full</a:t>
            </a:r>
            <a:r>
              <a:rPr sz="2200" b="1" i="1" spc="-2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b="1" i="1" spc="-1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employment</a:t>
            </a:r>
            <a:r>
              <a:rPr sz="2200" b="1" i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saving</a:t>
            </a:r>
            <a:r>
              <a:rPr sz="2200" b="1" i="1" spc="-4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b="1" spc="5" dirty="0" smtClean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S </a:t>
            </a:r>
            <a:r>
              <a:rPr sz="2200" dirty="0">
                <a:latin typeface="Arial" pitchFamily="34" charset="0"/>
                <a:cs typeface="Arial" pitchFamily="34" charset="0"/>
              </a:rPr>
              <a:t>=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Y</a:t>
            </a:r>
            <a:r>
              <a:rPr sz="2200" spc="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C</a:t>
            </a:r>
            <a:r>
              <a:rPr sz="2200" spc="434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=</a:t>
            </a:r>
            <a:r>
              <a:rPr sz="2200" spc="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220</a:t>
            </a:r>
            <a:r>
              <a:rPr sz="2200" spc="-30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5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latin typeface="Arial" pitchFamily="34" charset="0"/>
                <a:cs typeface="Arial" pitchFamily="34" charset="0"/>
              </a:rPr>
              <a:t>(10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+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0,75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*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220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2674620">
              <a:lnSpc>
                <a:spcPct val="100000"/>
              </a:lnSpc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   				=</a:t>
            </a:r>
            <a:r>
              <a:rPr sz="2200" spc="-1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220</a:t>
            </a:r>
            <a:r>
              <a:rPr sz="2200" spc="-4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-30" dirty="0">
                <a:latin typeface="Arial" pitchFamily="34" charset="0"/>
                <a:cs typeface="Arial" pitchFamily="34" charset="0"/>
              </a:rPr>
              <a:t> </a:t>
            </a:r>
            <a:r>
              <a:rPr sz="2200" spc="5" dirty="0">
                <a:latin typeface="Arial" pitchFamily="34" charset="0"/>
                <a:cs typeface="Arial" pitchFamily="34" charset="0"/>
              </a:rPr>
              <a:t>175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2674620">
              <a:lnSpc>
                <a:spcPct val="100000"/>
              </a:lnSpc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   				=</a:t>
            </a:r>
            <a:r>
              <a:rPr sz="2200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5" dirty="0" smtClean="0">
                <a:latin typeface="Arial" pitchFamily="34" charset="0"/>
                <a:cs typeface="Arial" pitchFamily="34" charset="0"/>
              </a:rPr>
              <a:t>45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368300">
              <a:lnSpc>
                <a:spcPct val="100000"/>
              </a:lnSpc>
            </a:pPr>
            <a:r>
              <a:rPr sz="2200" spc="-15" dirty="0" err="1" smtClean="0">
                <a:latin typeface="Arial" pitchFamily="34" charset="0"/>
                <a:cs typeface="Arial" pitchFamily="34" charset="0"/>
              </a:rPr>
              <a:t>Besarnya</a:t>
            </a:r>
            <a:r>
              <a:rPr sz="2200" spc="2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b="1" i="1" spc="-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deflationary</a:t>
            </a:r>
            <a:r>
              <a:rPr sz="2200" b="1" i="1" spc="-7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gap  : 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DG</a:t>
            </a:r>
            <a:r>
              <a:rPr sz="2200" spc="44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=</a:t>
            </a:r>
            <a:r>
              <a:rPr sz="22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full</a:t>
            </a:r>
            <a:r>
              <a:rPr sz="2200" spc="-1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latin typeface="Arial" pitchFamily="34" charset="0"/>
                <a:cs typeface="Arial" pitchFamily="34" charset="0"/>
              </a:rPr>
              <a:t>employment</a:t>
            </a:r>
            <a:r>
              <a:rPr sz="2200" spc="-30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saving</a:t>
            </a:r>
            <a:r>
              <a:rPr sz="22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10" dirty="0"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latin typeface="Arial" pitchFamily="34" charset="0"/>
                <a:cs typeface="Arial" pitchFamily="34" charset="0"/>
              </a:rPr>
              <a:t>investasi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2674620">
              <a:lnSpc>
                <a:spcPct val="100000"/>
              </a:lnSpc>
              <a:spcBef>
                <a:spcPts val="5"/>
              </a:spcBef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			  =</a:t>
            </a:r>
            <a:r>
              <a:rPr sz="2200" spc="-10" dirty="0" smtClean="0">
                <a:latin typeface="Arial" pitchFamily="34" charset="0"/>
                <a:cs typeface="Arial" pitchFamily="34" charset="0"/>
              </a:rPr>
              <a:t>  </a:t>
            </a:r>
            <a:r>
              <a:rPr sz="2200" dirty="0" smtClean="0">
                <a:latin typeface="Arial" pitchFamily="34" charset="0"/>
                <a:cs typeface="Arial" pitchFamily="34" charset="0"/>
              </a:rPr>
              <a:t>45</a:t>
            </a:r>
            <a:r>
              <a:rPr sz="2200" spc="-4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latin typeface="Arial" pitchFamily="34" charset="0"/>
                <a:cs typeface="Arial" pitchFamily="34" charset="0"/>
              </a:rPr>
              <a:t>–</a:t>
            </a:r>
            <a:r>
              <a:rPr sz="2200" spc="409" dirty="0">
                <a:latin typeface="Arial" pitchFamily="34" charset="0"/>
                <a:cs typeface="Arial" pitchFamily="34" charset="0"/>
              </a:rPr>
              <a:t> </a:t>
            </a:r>
            <a:r>
              <a:rPr sz="2200" spc="5" dirty="0">
                <a:latin typeface="Arial" pitchFamily="34" charset="0"/>
                <a:cs typeface="Arial" pitchFamily="34" charset="0"/>
              </a:rPr>
              <a:t>35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2674620">
              <a:lnSpc>
                <a:spcPct val="100000"/>
              </a:lnSpc>
            </a:pPr>
            <a:r>
              <a:rPr sz="2200" dirty="0" smtClean="0">
                <a:latin typeface="Arial" pitchFamily="34" charset="0"/>
                <a:cs typeface="Arial" pitchFamily="34" charset="0"/>
              </a:rPr>
              <a:t>			  =</a:t>
            </a:r>
            <a:r>
              <a:rPr sz="2200" spc="-35" dirty="0" smtClean="0">
                <a:latin typeface="Arial" pitchFamily="34" charset="0"/>
                <a:cs typeface="Arial" pitchFamily="34" charset="0"/>
              </a:rPr>
              <a:t>  </a:t>
            </a:r>
            <a:r>
              <a:rPr sz="2200" spc="5" dirty="0" smtClean="0">
                <a:latin typeface="Arial" pitchFamily="34" charset="0"/>
                <a:cs typeface="Arial" pitchFamily="34" charset="0"/>
              </a:rPr>
              <a:t>10</a:t>
            </a:r>
            <a:endParaRPr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3150195" y="9765804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83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0"/>
            <a:ext cx="18072100" cy="2582545"/>
            <a:chOff x="0" y="0"/>
            <a:chExt cx="18072100" cy="2582545"/>
          </a:xfrm>
        </p:grpSpPr>
        <p:sp>
          <p:nvSpPr>
            <p:cNvPr id="4" name="object 4"/>
            <p:cNvSpPr/>
            <p:nvPr/>
          </p:nvSpPr>
          <p:spPr>
            <a:xfrm>
              <a:off x="3094482" y="0"/>
              <a:ext cx="1424940" cy="1765935"/>
            </a:xfrm>
            <a:custGeom>
              <a:avLst/>
              <a:gdLst/>
              <a:ahLst/>
              <a:cxnLst/>
              <a:rect l="l" t="t" r="r" b="b"/>
              <a:pathLst>
                <a:path w="1424939" h="1765935">
                  <a:moveTo>
                    <a:pt x="1424868" y="0"/>
                  </a:moveTo>
                  <a:lnTo>
                    <a:pt x="884357" y="0"/>
                  </a:lnTo>
                  <a:lnTo>
                    <a:pt x="0" y="1531747"/>
                  </a:lnTo>
                  <a:lnTo>
                    <a:pt x="405383" y="1765807"/>
                  </a:lnTo>
                  <a:lnTo>
                    <a:pt x="1424868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4358" y="0"/>
              <a:ext cx="2564130" cy="2335530"/>
            </a:xfrm>
            <a:custGeom>
              <a:avLst/>
              <a:gdLst/>
              <a:ahLst/>
              <a:cxnLst/>
              <a:rect l="l" t="t" r="r" b="b"/>
              <a:pathLst>
                <a:path w="2564129" h="2335530">
                  <a:moveTo>
                    <a:pt x="2563787" y="0"/>
                  </a:moveTo>
                  <a:lnTo>
                    <a:pt x="943005" y="0"/>
                  </a:lnTo>
                  <a:lnTo>
                    <a:pt x="0" y="1633347"/>
                  </a:lnTo>
                  <a:lnTo>
                    <a:pt x="1215593" y="2335149"/>
                  </a:lnTo>
                  <a:lnTo>
                    <a:pt x="2563787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22324" y="0"/>
              <a:ext cx="728980" cy="938530"/>
            </a:xfrm>
            <a:custGeom>
              <a:avLst/>
              <a:gdLst/>
              <a:ahLst/>
              <a:cxnLst/>
              <a:rect l="l" t="t" r="r" b="b"/>
              <a:pathLst>
                <a:path w="728980" h="938530">
                  <a:moveTo>
                    <a:pt x="728837" y="0"/>
                  </a:moveTo>
                  <a:lnTo>
                    <a:pt x="479389" y="0"/>
                  </a:lnTo>
                  <a:lnTo>
                    <a:pt x="0" y="830326"/>
                  </a:lnTo>
                  <a:lnTo>
                    <a:pt x="187121" y="938276"/>
                  </a:lnTo>
                  <a:lnTo>
                    <a:pt x="728837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1490980" cy="2582545"/>
            </a:xfrm>
            <a:custGeom>
              <a:avLst/>
              <a:gdLst/>
              <a:ahLst/>
              <a:cxnLst/>
              <a:rect l="l" t="t" r="r" b="b"/>
              <a:pathLst>
                <a:path w="1490980" h="2582545">
                  <a:moveTo>
                    <a:pt x="1490731" y="0"/>
                  </a:moveTo>
                  <a:lnTo>
                    <a:pt x="777925" y="0"/>
                  </a:lnTo>
                  <a:lnTo>
                    <a:pt x="0" y="1347409"/>
                  </a:lnTo>
                  <a:lnTo>
                    <a:pt x="0" y="2582014"/>
                  </a:lnTo>
                  <a:lnTo>
                    <a:pt x="1490731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41520" y="1831339"/>
              <a:ext cx="13530580" cy="144779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15869666" y="6102731"/>
            <a:ext cx="2416175" cy="4184650"/>
            <a:chOff x="15869666" y="6102731"/>
            <a:chExt cx="2416175" cy="4184650"/>
          </a:xfrm>
        </p:grpSpPr>
        <p:sp>
          <p:nvSpPr>
            <p:cNvPr id="10" name="object 10"/>
            <p:cNvSpPr/>
            <p:nvPr/>
          </p:nvSpPr>
          <p:spPr>
            <a:xfrm>
              <a:off x="17378467" y="8716036"/>
              <a:ext cx="907415" cy="1570990"/>
            </a:xfrm>
            <a:custGeom>
              <a:avLst/>
              <a:gdLst/>
              <a:ahLst/>
              <a:cxnLst/>
              <a:rect l="l" t="t" r="r" b="b"/>
              <a:pathLst>
                <a:path w="907415" h="1570990">
                  <a:moveTo>
                    <a:pt x="906993" y="0"/>
                  </a:moveTo>
                  <a:lnTo>
                    <a:pt x="0" y="1570963"/>
                  </a:lnTo>
                  <a:lnTo>
                    <a:pt x="906993" y="1570963"/>
                  </a:lnTo>
                  <a:lnTo>
                    <a:pt x="90699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6745490" y="7619691"/>
              <a:ext cx="1540510" cy="2667635"/>
            </a:xfrm>
            <a:custGeom>
              <a:avLst/>
              <a:gdLst/>
              <a:ahLst/>
              <a:cxnLst/>
              <a:rect l="l" t="t" r="r" b="b"/>
              <a:pathLst>
                <a:path w="1540509" h="2667634">
                  <a:moveTo>
                    <a:pt x="1539969" y="0"/>
                  </a:moveTo>
                  <a:lnTo>
                    <a:pt x="0" y="2667308"/>
                  </a:lnTo>
                  <a:lnTo>
                    <a:pt x="249434" y="2667308"/>
                  </a:lnTo>
                  <a:lnTo>
                    <a:pt x="1539969" y="432042"/>
                  </a:lnTo>
                  <a:lnTo>
                    <a:pt x="1539969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869666" y="6102731"/>
              <a:ext cx="2416175" cy="4184650"/>
            </a:xfrm>
            <a:custGeom>
              <a:avLst/>
              <a:gdLst/>
              <a:ahLst/>
              <a:cxnLst/>
              <a:rect l="l" t="t" r="r" b="b"/>
              <a:pathLst>
                <a:path w="2416175" h="4184650">
                  <a:moveTo>
                    <a:pt x="2415793" y="0"/>
                  </a:moveTo>
                  <a:lnTo>
                    <a:pt x="0" y="4184268"/>
                  </a:lnTo>
                  <a:lnTo>
                    <a:pt x="712835" y="4184268"/>
                  </a:lnTo>
                  <a:lnTo>
                    <a:pt x="2415793" y="1234646"/>
                  </a:lnTo>
                  <a:lnTo>
                    <a:pt x="241579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1066800" y="3009900"/>
            <a:ext cx="3886200" cy="83820"/>
          </a:xfrm>
          <a:custGeom>
            <a:avLst/>
            <a:gdLst/>
            <a:ahLst/>
            <a:cxnLst/>
            <a:rect l="l" t="t" r="r" b="b"/>
            <a:pathLst>
              <a:path w="3886200" h="83820">
                <a:moveTo>
                  <a:pt x="0" y="83819"/>
                </a:moveTo>
                <a:lnTo>
                  <a:pt x="3886200" y="83819"/>
                </a:lnTo>
                <a:lnTo>
                  <a:pt x="388620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00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66800" y="2425125"/>
            <a:ext cx="3886200" cy="584775"/>
          </a:xfrm>
          <a:prstGeom prst="rect">
            <a:avLst/>
          </a:prstGeom>
          <a:solidFill>
            <a:srgbClr val="0066CC"/>
          </a:solidFill>
        </p:spPr>
        <p:txBody>
          <a:bodyPr vert="horz" wrap="square" lIns="0" tIns="91440" rIns="0" bIns="0" rtlCol="0">
            <a:spAutoFit/>
          </a:bodyPr>
          <a:lstStyle/>
          <a:p>
            <a:pPr marL="164465">
              <a:lnSpc>
                <a:spcPct val="100000"/>
              </a:lnSpc>
              <a:spcBef>
                <a:spcPts val="720"/>
              </a:spcBef>
            </a:pPr>
            <a:r>
              <a:rPr sz="3200" b="1" spc="-1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Automatic</a:t>
            </a:r>
            <a:r>
              <a:rPr sz="3200" b="1" spc="-3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200" b="1" spc="-1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tools</a:t>
            </a:r>
            <a:endParaRPr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590800" y="3086100"/>
            <a:ext cx="8496300" cy="505459"/>
          </a:xfrm>
          <a:custGeom>
            <a:avLst/>
            <a:gdLst/>
            <a:ahLst/>
            <a:cxnLst/>
            <a:rect l="l" t="t" r="r" b="b"/>
            <a:pathLst>
              <a:path w="8496300" h="505460">
                <a:moveTo>
                  <a:pt x="8496300" y="0"/>
                </a:moveTo>
                <a:lnTo>
                  <a:pt x="0" y="0"/>
                </a:lnTo>
                <a:lnTo>
                  <a:pt x="0" y="505459"/>
                </a:lnTo>
                <a:lnTo>
                  <a:pt x="8496300" y="505459"/>
                </a:lnTo>
                <a:lnTo>
                  <a:pt x="8496300" y="0"/>
                </a:lnTo>
                <a:close/>
              </a:path>
            </a:pathLst>
          </a:custGeom>
          <a:solidFill>
            <a:srgbClr val="0099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590800" y="3238500"/>
            <a:ext cx="8496300" cy="333425"/>
          </a:xfrm>
          <a:prstGeom prst="rect">
            <a:avLst/>
          </a:prstGeom>
          <a:solidFill>
            <a:srgbClr val="009973"/>
          </a:solidFill>
        </p:spPr>
        <p:txBody>
          <a:bodyPr vert="horz" wrap="square" lIns="0" tIns="0" rIns="0" bIns="0" rtlCol="0">
            <a:spAutoFit/>
          </a:bodyPr>
          <a:lstStyle/>
          <a:p>
            <a:pPr marL="163195">
              <a:lnSpc>
                <a:spcPts val="2620"/>
              </a:lnSpc>
            </a:pPr>
            <a:r>
              <a:rPr sz="2400" b="1" spc="-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Built-in</a:t>
            </a:r>
            <a:r>
              <a:rPr sz="2400" b="1" spc="-1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Stabilizer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66800" y="7294880"/>
            <a:ext cx="4170679" cy="81280"/>
          </a:xfrm>
          <a:custGeom>
            <a:avLst/>
            <a:gdLst/>
            <a:ahLst/>
            <a:cxnLst/>
            <a:rect l="l" t="t" r="r" b="b"/>
            <a:pathLst>
              <a:path w="4170679" h="81279">
                <a:moveTo>
                  <a:pt x="0" y="81280"/>
                </a:moveTo>
                <a:lnTo>
                  <a:pt x="4170679" y="81280"/>
                </a:lnTo>
                <a:lnTo>
                  <a:pt x="4170679" y="0"/>
                </a:lnTo>
                <a:lnTo>
                  <a:pt x="0" y="0"/>
                </a:lnTo>
                <a:lnTo>
                  <a:pt x="0" y="8128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066800" y="6972300"/>
            <a:ext cx="4170679" cy="587340"/>
          </a:xfrm>
          <a:prstGeom prst="rect">
            <a:avLst/>
          </a:prstGeom>
          <a:solidFill>
            <a:srgbClr val="0099CC"/>
          </a:solidFill>
        </p:spPr>
        <p:txBody>
          <a:bodyPr vert="horz" wrap="square" lIns="0" tIns="93980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740"/>
              </a:spcBef>
            </a:pPr>
            <a:r>
              <a:rPr sz="3200" b="1" spc="-1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Discretionary</a:t>
            </a:r>
            <a:r>
              <a:rPr sz="3200" b="1" spc="-3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200" b="1" spc="-1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tools</a:t>
            </a:r>
            <a:endParaRPr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628900" y="7581900"/>
            <a:ext cx="6408420" cy="502920"/>
          </a:xfrm>
          <a:custGeom>
            <a:avLst/>
            <a:gdLst/>
            <a:ahLst/>
            <a:cxnLst/>
            <a:rect l="l" t="t" r="r" b="b"/>
            <a:pathLst>
              <a:path w="6408420" h="502920">
                <a:moveTo>
                  <a:pt x="6408420" y="0"/>
                </a:moveTo>
                <a:lnTo>
                  <a:pt x="0" y="0"/>
                </a:lnTo>
                <a:lnTo>
                  <a:pt x="0" y="502920"/>
                </a:lnTo>
                <a:lnTo>
                  <a:pt x="6408420" y="502920"/>
                </a:lnTo>
                <a:lnTo>
                  <a:pt x="6408420" y="0"/>
                </a:lnTo>
                <a:close/>
              </a:path>
            </a:pathLst>
          </a:custGeom>
          <a:solidFill>
            <a:srgbClr val="0099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628900" y="7734300"/>
            <a:ext cx="6408420" cy="320601"/>
          </a:xfrm>
          <a:prstGeom prst="rect">
            <a:avLst/>
          </a:prstGeom>
          <a:solidFill>
            <a:srgbClr val="009973"/>
          </a:solidFill>
        </p:spPr>
        <p:txBody>
          <a:bodyPr vert="horz" wrap="square" lIns="0" tIns="0" rIns="0" bIns="0" rtlCol="0">
            <a:spAutoFit/>
          </a:bodyPr>
          <a:lstStyle/>
          <a:p>
            <a:pPr marL="163195">
              <a:lnSpc>
                <a:spcPts val="2505"/>
              </a:lnSpc>
            </a:pPr>
            <a:r>
              <a:rPr sz="2400" b="1" spc="-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Discretionary</a:t>
            </a:r>
            <a:r>
              <a:rPr sz="2400" b="1" spc="-3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Fiscal</a:t>
            </a:r>
            <a:r>
              <a:rPr sz="2400" b="1" spc="1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Policies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88937" y="3924300"/>
            <a:ext cx="16332263" cy="276485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80"/>
              </a:spcBef>
              <a:buFont typeface="Wingdings"/>
              <a:buChar char="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200" spc="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mengurangi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marginal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propensity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spend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sz="2200" spc="2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pendapatan</a:t>
            </a:r>
            <a:r>
              <a:rPr sz="2200" spc="-3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nasional,</a:t>
            </a:r>
            <a:r>
              <a:rPr sz="2200" spc="-2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sz="22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kemudian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mengurangi</a:t>
            </a:r>
            <a:r>
              <a:rPr sz="2200" spc="-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nilai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multipliernya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Font typeface="Wingdings"/>
              <a:buChar char=""/>
              <a:tabLst>
                <a:tab pos="355600" algn="l"/>
                <a:tab pos="356235" algn="l"/>
              </a:tabLst>
            </a:pP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Built-in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stabilizer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sz="22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mengurangi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besarnya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fluktuasi</a:t>
            </a:r>
            <a:r>
              <a:rPr sz="2200" spc="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200" spc="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disebabkan</a:t>
            </a:r>
            <a:r>
              <a:rPr sz="22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sz="22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automous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sz="22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agregat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Font typeface="Wingdings"/>
              <a:buChar char=""/>
              <a:tabLst>
                <a:tab pos="355600" algn="l"/>
                <a:tab pos="356235" algn="l"/>
              </a:tabLst>
            </a:pP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Tiga</a:t>
            </a:r>
            <a:r>
              <a:rPr sz="2200" spc="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utama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dlm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built-in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stabilizer</a:t>
            </a:r>
            <a:r>
              <a:rPr sz="2200" spc="-3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sz="2200" spc="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Tax,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4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Gover</a:t>
            </a:r>
            <a:r>
              <a:rPr lang="id-ID" sz="2200" spc="-4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sz="2200" spc="-4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ment</a:t>
            </a:r>
            <a:r>
              <a:rPr sz="2200" spc="-4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expenditure,</a:t>
            </a:r>
            <a:r>
              <a:rPr sz="22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3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Transfer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698500" lvl="1" indent="-343535">
              <a:lnSpc>
                <a:spcPct val="100000"/>
              </a:lnSpc>
              <a:spcBef>
                <a:spcPts val="480"/>
              </a:spcBef>
              <a:buFont typeface="Courier New"/>
              <a:buChar char="o"/>
              <a:tabLst>
                <a:tab pos="699135" algn="l"/>
              </a:tabLst>
            </a:pP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Pajak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mengurangi</a:t>
            </a:r>
            <a:r>
              <a:rPr sz="2200" spc="-3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MPC</a:t>
            </a:r>
            <a:r>
              <a:rPr sz="2200" spc="-2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698500" lvl="1" indent="-343535">
              <a:lnSpc>
                <a:spcPct val="100000"/>
              </a:lnSpc>
              <a:spcBef>
                <a:spcPts val="480"/>
              </a:spcBef>
              <a:buFont typeface="Courier New"/>
              <a:buChar char="o"/>
              <a:tabLst>
                <a:tab pos="699135" algn="l"/>
              </a:tabLst>
            </a:pP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Pemrintah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sz="22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mempengaruhi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AE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698500" lvl="1" indent="-343535">
              <a:lnSpc>
                <a:spcPct val="100000"/>
              </a:lnSpc>
              <a:spcBef>
                <a:spcPts val="480"/>
              </a:spcBef>
              <a:buFont typeface="Courier New"/>
              <a:buChar char="o"/>
              <a:tabLst>
                <a:tab pos="699135" algn="l"/>
              </a:tabLst>
            </a:pPr>
            <a:r>
              <a:rPr sz="2200" spc="-3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Transfer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Payment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seperti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(1)</a:t>
            </a:r>
            <a:r>
              <a:rPr sz="2200" spc="3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Asuransi sosial</a:t>
            </a:r>
            <a:r>
              <a:rPr sz="2200" spc="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sz="2200" spc="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kesejahteraan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(2)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Agricultural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support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policies</a:t>
            </a:r>
            <a:endParaRPr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2674" y="8267700"/>
            <a:ext cx="15646526" cy="115416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80"/>
              </a:spcBef>
              <a:buFont typeface="Wingdings"/>
              <a:buChar char=""/>
              <a:tabLst>
                <a:tab pos="355600" algn="l"/>
                <a:tab pos="356235" algn="l"/>
              </a:tabLst>
            </a:pP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Jika</a:t>
            </a:r>
            <a:r>
              <a:rPr sz="2200" spc="3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gap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terjadi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terlalu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lebar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sz="2200" spc="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sz="2200" spc="2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dapat</a:t>
            </a:r>
            <a:r>
              <a:rPr sz="22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ditempuh</a:t>
            </a:r>
            <a:r>
              <a:rPr sz="2200" spc="-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Discretionary</a:t>
            </a:r>
            <a:r>
              <a:rPr sz="2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fiscal</a:t>
            </a:r>
            <a:r>
              <a:rPr sz="2200" spc="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policy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355600" marR="5080" indent="-343535">
              <a:lnSpc>
                <a:spcPct val="100000"/>
              </a:lnSpc>
              <a:spcBef>
                <a:spcPts val="480"/>
              </a:spcBef>
              <a:buFont typeface="Wingdings"/>
              <a:buChar char="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Discretionary</a:t>
            </a:r>
            <a:r>
              <a:rPr sz="2200" spc="5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fiscal</a:t>
            </a:r>
            <a:r>
              <a:rPr sz="2200" spc="8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policy</a:t>
            </a:r>
            <a:r>
              <a:rPr sz="2200" spc="7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sz="2200" spc="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sz="2200" spc="7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sz="2200" spc="6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sz="2200" spc="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pajak</a:t>
            </a:r>
            <a:r>
              <a:rPr sz="2200" spc="7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(Tax)</a:t>
            </a:r>
            <a:r>
              <a:rPr sz="2200" spc="6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sz="2200" spc="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</a:t>
            </a:r>
            <a:r>
              <a:rPr sz="2200" spc="6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sz="2200" spc="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200" spc="5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ditujukan</a:t>
            </a:r>
            <a:r>
              <a:rPr sz="2200" spc="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sz="2200" spc="7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mengurangi </a:t>
            </a:r>
            <a:r>
              <a:rPr sz="2200" spc="-4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gap</a:t>
            </a:r>
            <a:r>
              <a:rPr sz="2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yang</a:t>
            </a:r>
            <a:r>
              <a:rPr sz="2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terjadi</a:t>
            </a:r>
            <a:endParaRPr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4541901" y="400113"/>
            <a:ext cx="7908925" cy="1278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850"/>
              </a:lnSpc>
              <a:spcBef>
                <a:spcPts val="100"/>
              </a:spcBef>
            </a:pPr>
            <a:r>
              <a:rPr spc="100" dirty="0"/>
              <a:t>Alat</a:t>
            </a:r>
            <a:r>
              <a:rPr spc="-495" dirty="0"/>
              <a:t> </a:t>
            </a:r>
            <a:r>
              <a:rPr spc="-10" dirty="0">
                <a:solidFill>
                  <a:srgbClr val="0000FF"/>
                </a:solidFill>
              </a:rPr>
              <a:t>Kebijakan</a:t>
            </a:r>
            <a:r>
              <a:rPr spc="-455" dirty="0">
                <a:solidFill>
                  <a:srgbClr val="0000FF"/>
                </a:solidFill>
              </a:rPr>
              <a:t> </a:t>
            </a:r>
            <a:r>
              <a:rPr spc="-15" dirty="0">
                <a:solidFill>
                  <a:srgbClr val="0000FF"/>
                </a:solidFill>
              </a:rPr>
              <a:t>Fiskal</a:t>
            </a:r>
          </a:p>
          <a:p>
            <a:pPr marL="12700">
              <a:lnSpc>
                <a:spcPts val="3010"/>
              </a:lnSpc>
            </a:pPr>
            <a:r>
              <a:rPr sz="2800" spc="-65" dirty="0">
                <a:solidFill>
                  <a:srgbClr val="929292"/>
                </a:solidFill>
                <a:latin typeface="Calibri"/>
                <a:cs typeface="Calibri"/>
              </a:rPr>
              <a:t>Tool</a:t>
            </a:r>
            <a:r>
              <a:rPr sz="2800" spc="-3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of</a:t>
            </a:r>
            <a:r>
              <a:rPr sz="2800" spc="-25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929292"/>
                </a:solidFill>
                <a:latin typeface="Calibri"/>
                <a:cs typeface="Calibri"/>
              </a:rPr>
              <a:t>Fiscal</a:t>
            </a:r>
            <a:r>
              <a:rPr sz="2800" spc="-2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929292"/>
                </a:solidFill>
                <a:latin typeface="Calibri"/>
                <a:cs typeface="Calibri"/>
              </a:rPr>
              <a:t>Policy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13150195" y="9765804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659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6500"/>
            <a:ext cx="16840200" cy="7391400"/>
          </a:xfrm>
        </p:spPr>
        <p:txBody>
          <a:bodyPr>
            <a:noAutofit/>
          </a:bodyPr>
          <a:lstStyle/>
          <a:p>
            <a:r>
              <a:rPr lang="id-ID" sz="3200" dirty="0" smtClean="0">
                <a:latin typeface="Arial" pitchFamily="34" charset="0"/>
                <a:cs typeface="Arial" pitchFamily="34" charset="0"/>
              </a:rPr>
              <a:t>1. Diketahui Output 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potensial = 1.000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triliun,  Output 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aktual = 950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triliun, 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C = 10 + 0,75 Y</a:t>
            </a:r>
          </a:p>
          <a:p>
            <a:r>
              <a:rPr lang="id-ID" sz="3200" dirty="0">
                <a:latin typeface="Arial" pitchFamily="34" charset="0"/>
                <a:cs typeface="Arial" pitchFamily="34" charset="0"/>
              </a:rPr>
              <a:t>Pertanyaan:</a:t>
            </a:r>
          </a:p>
          <a:p>
            <a:r>
              <a:rPr lang="id-ID" sz="3200" dirty="0">
                <a:latin typeface="Arial" pitchFamily="34" charset="0"/>
                <a:cs typeface="Arial" pitchFamily="34" charset="0"/>
              </a:rPr>
              <a:t>a) Berapa gap resesi?</a:t>
            </a:r>
          </a:p>
          <a:p>
            <a:r>
              <a:rPr lang="id-ID" sz="3200" dirty="0">
                <a:latin typeface="Arial" pitchFamily="34" charset="0"/>
                <a:cs typeface="Arial" pitchFamily="34" charset="0"/>
              </a:rPr>
              <a:t>b) Berapa kenaikan G yang diperlukan untuk menutup gap tersebut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id-ID" sz="3200" b="1" dirty="0">
              <a:latin typeface="Arial" pitchFamily="34" charset="0"/>
              <a:cs typeface="Arial" pitchFamily="34" charset="0"/>
            </a:endParaRPr>
          </a:p>
          <a:p>
            <a:r>
              <a:rPr lang="id-ID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. Perekonomian sedang mengalami inflasi.</a:t>
            </a:r>
          </a:p>
          <a:p>
            <a:r>
              <a:rPr lang="id-ID" sz="3200" dirty="0">
                <a:latin typeface="Arial" pitchFamily="34" charset="0"/>
                <a:cs typeface="Arial" pitchFamily="34" charset="0"/>
              </a:rPr>
              <a:t>Output aktual = 1.200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triliun, Output 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potensial = 1.100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triliun</a:t>
            </a:r>
            <a:r>
              <a:rPr lang="id-ID" sz="320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3200">
                <a:latin typeface="Arial" pitchFamily="34" charset="0"/>
                <a:cs typeface="Arial" pitchFamily="34" charset="0"/>
              </a:rPr>
              <a:t>C = 10 + </a:t>
            </a:r>
            <a:r>
              <a:rPr lang="id-ID" sz="3200" smtClean="0">
                <a:latin typeface="Arial" pitchFamily="34" charset="0"/>
                <a:cs typeface="Arial" pitchFamily="34" charset="0"/>
              </a:rPr>
              <a:t>0,8 </a:t>
            </a:r>
            <a:r>
              <a:rPr lang="id-ID" sz="3200">
                <a:latin typeface="Arial" pitchFamily="34" charset="0"/>
                <a:cs typeface="Arial" pitchFamily="34" charset="0"/>
              </a:rPr>
              <a:t>Y</a:t>
            </a:r>
            <a:endParaRPr lang="id-ID" sz="3200" dirty="0">
              <a:latin typeface="Arial" pitchFamily="34" charset="0"/>
              <a:cs typeface="Arial" pitchFamily="34" charset="0"/>
            </a:endParaRPr>
          </a:p>
          <a:p>
            <a:r>
              <a:rPr lang="id-ID" sz="3200" dirty="0">
                <a:latin typeface="Arial" pitchFamily="34" charset="0"/>
                <a:cs typeface="Arial" pitchFamily="34" charset="0"/>
              </a:rPr>
              <a:t>Pertanyaan:</a:t>
            </a:r>
          </a:p>
          <a:p>
            <a:r>
              <a:rPr lang="id-ID" sz="3200" dirty="0">
                <a:latin typeface="Arial" pitchFamily="34" charset="0"/>
                <a:cs typeface="Arial" pitchFamily="34" charset="0"/>
              </a:rPr>
              <a:t>a) Berapa pengurangan G yang diperlukan untuk menurunkan output ke level potensial?</a:t>
            </a:r>
          </a:p>
          <a:p>
            <a:r>
              <a:rPr lang="id-ID" sz="3200" dirty="0">
                <a:latin typeface="Arial" pitchFamily="34" charset="0"/>
                <a:cs typeface="Arial" pitchFamily="34" charset="0"/>
              </a:rPr>
              <a:t>b) Berapa kenaikan pajak yang diperlukan (alternatif kebijakan)?</a:t>
            </a:r>
          </a:p>
          <a:p>
            <a:endParaRPr lang="id-ID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8549" y="9657792"/>
            <a:ext cx="3004207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4" tIns="81642" rIns="163284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55232" y="602568"/>
            <a:ext cx="9617768" cy="1188132"/>
          </a:xfrm>
        </p:spPr>
        <p:txBody>
          <a:bodyPr>
            <a:normAutofit/>
          </a:bodyPr>
          <a:lstStyle/>
          <a:p>
            <a:pPr lvl="1" algn="ctr"/>
            <a:r>
              <a:rPr lang="id-ID" sz="6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Latihan Soal</a:t>
            </a:r>
            <a:endParaRPr lang="en-US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896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5460" cy="10287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6564630" cy="10287000"/>
            <a:chOff x="0" y="0"/>
            <a:chExt cx="6564630" cy="10287000"/>
          </a:xfrm>
        </p:grpSpPr>
        <p:sp>
          <p:nvSpPr>
            <p:cNvPr id="4" name="object 4"/>
            <p:cNvSpPr/>
            <p:nvPr/>
          </p:nvSpPr>
          <p:spPr>
            <a:xfrm>
              <a:off x="84926" y="0"/>
              <a:ext cx="6480175" cy="10287000"/>
            </a:xfrm>
            <a:custGeom>
              <a:avLst/>
              <a:gdLst/>
              <a:ahLst/>
              <a:cxnLst/>
              <a:rect l="l" t="t" r="r" b="b"/>
              <a:pathLst>
                <a:path w="6480175" h="10287000">
                  <a:moveTo>
                    <a:pt x="6479688" y="0"/>
                  </a:moveTo>
                  <a:lnTo>
                    <a:pt x="5939187" y="0"/>
                  </a:lnTo>
                  <a:lnTo>
                    <a:pt x="0" y="10286999"/>
                  </a:lnTo>
                  <a:lnTo>
                    <a:pt x="540452" y="10286999"/>
                  </a:lnTo>
                  <a:lnTo>
                    <a:pt x="6479688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5742940" cy="9947275"/>
            </a:xfrm>
            <a:custGeom>
              <a:avLst/>
              <a:gdLst/>
              <a:ahLst/>
              <a:cxnLst/>
              <a:rect l="l" t="t" r="r" b="b"/>
              <a:pathLst>
                <a:path w="5742940" h="9947275">
                  <a:moveTo>
                    <a:pt x="5742943" y="0"/>
                  </a:moveTo>
                  <a:lnTo>
                    <a:pt x="4122041" y="0"/>
                  </a:lnTo>
                  <a:lnTo>
                    <a:pt x="0" y="7139607"/>
                  </a:lnTo>
                  <a:lnTo>
                    <a:pt x="0" y="9947099"/>
                  </a:lnTo>
                  <a:lnTo>
                    <a:pt x="574294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3608070" cy="6249035"/>
            </a:xfrm>
            <a:custGeom>
              <a:avLst/>
              <a:gdLst/>
              <a:ahLst/>
              <a:cxnLst/>
              <a:rect l="l" t="t" r="r" b="b"/>
              <a:pathLst>
                <a:path w="3608070" h="6249035">
                  <a:moveTo>
                    <a:pt x="3607783" y="0"/>
                  </a:moveTo>
                  <a:lnTo>
                    <a:pt x="3358331" y="0"/>
                  </a:lnTo>
                  <a:lnTo>
                    <a:pt x="0" y="5816830"/>
                  </a:lnTo>
                  <a:lnTo>
                    <a:pt x="0" y="6248845"/>
                  </a:lnTo>
                  <a:lnTo>
                    <a:pt x="3607783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2904490" cy="5029835"/>
            </a:xfrm>
            <a:custGeom>
              <a:avLst/>
              <a:gdLst/>
              <a:ahLst/>
              <a:cxnLst/>
              <a:rect l="l" t="t" r="r" b="b"/>
              <a:pathLst>
                <a:path w="2904490" h="5029835">
                  <a:moveTo>
                    <a:pt x="2903863" y="0"/>
                  </a:moveTo>
                  <a:lnTo>
                    <a:pt x="2191089" y="0"/>
                  </a:lnTo>
                  <a:lnTo>
                    <a:pt x="0" y="3795123"/>
                  </a:lnTo>
                  <a:lnTo>
                    <a:pt x="0" y="5029658"/>
                  </a:lnTo>
                  <a:lnTo>
                    <a:pt x="290386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4906781" y="4435016"/>
            <a:ext cx="3378835" cy="5852160"/>
            <a:chOff x="14906781" y="4435016"/>
            <a:chExt cx="3378835" cy="5852160"/>
          </a:xfrm>
        </p:grpSpPr>
        <p:sp>
          <p:nvSpPr>
            <p:cNvPr id="9" name="object 9"/>
            <p:cNvSpPr/>
            <p:nvPr/>
          </p:nvSpPr>
          <p:spPr>
            <a:xfrm>
              <a:off x="16819808" y="7748411"/>
              <a:ext cx="1466215" cy="2538730"/>
            </a:xfrm>
            <a:custGeom>
              <a:avLst/>
              <a:gdLst/>
              <a:ahLst/>
              <a:cxnLst/>
              <a:rect l="l" t="t" r="r" b="b"/>
              <a:pathLst>
                <a:path w="1466215" h="2538729">
                  <a:moveTo>
                    <a:pt x="1465650" y="0"/>
                  </a:moveTo>
                  <a:lnTo>
                    <a:pt x="0" y="2538589"/>
                  </a:lnTo>
                  <a:lnTo>
                    <a:pt x="1465650" y="2538589"/>
                  </a:lnTo>
                  <a:lnTo>
                    <a:pt x="1465650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073962" y="6456585"/>
              <a:ext cx="2211705" cy="3830954"/>
            </a:xfrm>
            <a:custGeom>
              <a:avLst/>
              <a:gdLst/>
              <a:ahLst/>
              <a:cxnLst/>
              <a:rect l="l" t="t" r="r" b="b"/>
              <a:pathLst>
                <a:path w="2211705" h="3830954">
                  <a:moveTo>
                    <a:pt x="2211497" y="0"/>
                  </a:moveTo>
                  <a:lnTo>
                    <a:pt x="0" y="3830414"/>
                  </a:lnTo>
                  <a:lnTo>
                    <a:pt x="249523" y="3830414"/>
                  </a:lnTo>
                  <a:lnTo>
                    <a:pt x="2211497" y="432185"/>
                  </a:lnTo>
                  <a:lnTo>
                    <a:pt x="2211497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906781" y="4435016"/>
              <a:ext cx="3378835" cy="5852160"/>
            </a:xfrm>
            <a:custGeom>
              <a:avLst/>
              <a:gdLst/>
              <a:ahLst/>
              <a:cxnLst/>
              <a:rect l="l" t="t" r="r" b="b"/>
              <a:pathLst>
                <a:path w="3378834" h="5852159">
                  <a:moveTo>
                    <a:pt x="3378677" y="0"/>
                  </a:moveTo>
                  <a:lnTo>
                    <a:pt x="0" y="5851982"/>
                  </a:lnTo>
                  <a:lnTo>
                    <a:pt x="712817" y="5851982"/>
                  </a:lnTo>
                  <a:lnTo>
                    <a:pt x="3378677" y="1234559"/>
                  </a:lnTo>
                  <a:lnTo>
                    <a:pt x="3378677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190109" y="4285869"/>
            <a:ext cx="5920105" cy="1104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445"/>
              </a:lnSpc>
              <a:spcBef>
                <a:spcPts val="100"/>
              </a:spcBef>
            </a:pPr>
            <a:r>
              <a:rPr sz="4800" spc="-35" dirty="0">
                <a:latin typeface="Calibri"/>
                <a:cs typeface="Calibri"/>
              </a:rPr>
              <a:t>That’s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all.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Thank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spc="-15" dirty="0">
                <a:latin typeface="Calibri"/>
                <a:cs typeface="Calibri"/>
              </a:rPr>
              <a:t>you!</a:t>
            </a:r>
            <a:r>
              <a:rPr sz="4800" spc="30" dirty="0">
                <a:latin typeface="Calibri"/>
                <a:cs typeface="Calibri"/>
              </a:rPr>
              <a:t> </a:t>
            </a:r>
            <a:r>
              <a:rPr sz="4800" dirty="0">
                <a:latin typeface="Wingdings"/>
                <a:cs typeface="Wingdings"/>
              </a:rPr>
              <a:t></a:t>
            </a:r>
            <a:endParaRPr sz="4800">
              <a:latin typeface="Wingdings"/>
              <a:cs typeface="Wingdings"/>
            </a:endParaRPr>
          </a:p>
          <a:p>
            <a:pPr marL="12700">
              <a:lnSpc>
                <a:spcPts val="3045"/>
              </a:lnSpc>
            </a:pPr>
            <a:r>
              <a:rPr sz="2800" spc="-20" dirty="0">
                <a:solidFill>
                  <a:srgbClr val="929292"/>
                </a:solidFill>
                <a:latin typeface="Calibri"/>
                <a:cs typeface="Calibri"/>
              </a:rPr>
              <a:t>Any</a:t>
            </a:r>
            <a:r>
              <a:rPr sz="2800" spc="-3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Questions?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3150195" y="9765804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52700"/>
            <a:ext cx="16992600" cy="73914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id-ID" sz="3000" dirty="0">
                <a:latin typeface="Arial" pitchFamily="34" charset="0"/>
                <a:cs typeface="Arial" pitchFamily="34" charset="0"/>
              </a:rPr>
              <a:t>Kebijakan fiskal dan moneter diperlukan dalam perekonomian Indonesia untuk menjaga stabilitas dan mendorong pertumbuhan ekonomi yang berkelanjutan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id-ID" sz="3000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suatu perekonomian tertutup, dua masalah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makro ekonomi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yang utama adalah 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pengangguran dan inflasi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.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Salah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satu bentuk dari campur tangan pemerintah yang dapat dilakukan adalah menjalankan 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kebijakan fiskal dan Kebijakan moneter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. </a:t>
            </a:r>
            <a:endParaRPr lang="id-ID" sz="3000" b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id-ID" sz="3000" b="1" dirty="0" smtClean="0">
                <a:latin typeface="Arial" pitchFamily="34" charset="0"/>
                <a:cs typeface="Arial" pitchFamily="34" charset="0"/>
              </a:rPr>
              <a:t>Kebijakan 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fiskal,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yang mengatur anggaran dan pajak negara, bertujuan mengendalikan inflasi, mengurangi pengangguran, dan memperkuat pembangunan nasional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Sementara itu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, kebijakan moneter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berfokus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pada menjaga stabilitas harga dan nilai tukar Rupiah melalui instrumen seperti suku bunga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. </a:t>
            </a:r>
            <a:endParaRPr lang="id-ID" sz="3000" b="1" dirty="0">
              <a:latin typeface="Arial" pitchFamily="34" charset="0"/>
              <a:cs typeface="Arial" pitchFamily="34" charset="0"/>
            </a:endParaRPr>
          </a:p>
          <a:p>
            <a:r>
              <a:rPr lang="id-ID" sz="3000" dirty="0" smtClean="0">
                <a:latin typeface="Arial" pitchFamily="34" charset="0"/>
                <a:cs typeface="Arial" pitchFamily="34" charset="0"/>
              </a:rPr>
              <a:t>Kebijakan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fiskal dan kebijakan moneter dijalankan oleh dua pihak yang berbeda. </a:t>
            </a:r>
          </a:p>
          <a:p>
            <a:pPr>
              <a:spcAft>
                <a:spcPts val="600"/>
              </a:spcAft>
            </a:pPr>
            <a:r>
              <a:rPr lang="id-ID" sz="3000" b="1" dirty="0">
                <a:latin typeface="Arial" pitchFamily="34" charset="0"/>
                <a:cs typeface="Arial" pitchFamily="34" charset="0"/>
              </a:rPr>
              <a:t>Kebijakan fiskal dilaksanakan oleh Kementerian Keuangan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 dan 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kebijakan moneter dijalankan oleh Bank 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Sentral (Bank </a:t>
            </a:r>
            <a:r>
              <a:rPr lang="id-ID" sz="3000" b="1" dirty="0" smtClean="0">
                <a:latin typeface="Arial" pitchFamily="34" charset="0"/>
                <a:cs typeface="Arial" pitchFamily="34" charset="0"/>
              </a:rPr>
              <a:t>Indonesia)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id-ID" sz="3000" dirty="0" smtClean="0">
                <a:latin typeface="Arial" pitchFamily="34" charset="0"/>
                <a:cs typeface="Arial" pitchFamily="34" charset="0"/>
              </a:rPr>
              <a:t>Kedua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institusi ini haruslah menyesuaikan kebijakan ekonominya dalam mengatasi masalah yang dihadapi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id-ID" sz="3200" b="1" dirty="0" smtClean="0">
              <a:latin typeface="Arial" pitchFamily="34" charset="0"/>
              <a:cs typeface="Arial" pitchFamily="34" charset="0"/>
            </a:endParaRPr>
          </a:p>
          <a:p>
            <a:endParaRPr lang="id-ID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8549" y="9657792"/>
            <a:ext cx="3004207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4" tIns="81642" rIns="163284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55232" y="602568"/>
            <a:ext cx="14418368" cy="1188132"/>
          </a:xfrm>
        </p:spPr>
        <p:txBody>
          <a:bodyPr>
            <a:normAutofit fontScale="90000"/>
          </a:bodyPr>
          <a:lstStyle/>
          <a:p>
            <a:pPr lvl="1" algn="ctr"/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5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enapa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5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erlu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5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5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ebijakan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5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iskal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5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erekonomian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di Indonesia 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07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549" y="2324100"/>
            <a:ext cx="17670851" cy="7391400"/>
          </a:xfrm>
        </p:spPr>
        <p:txBody>
          <a:bodyPr>
            <a:noAutofit/>
          </a:bodyPr>
          <a:lstStyle/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id-ID" sz="3000" b="1" dirty="0">
                <a:latin typeface="Arial" pitchFamily="34" charset="0"/>
                <a:cs typeface="Arial" pitchFamily="34" charset="0"/>
              </a:rPr>
              <a:t>Pengeluaran pemerintah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 mencakup semua dana yang dikeluarkan oleh pemerintah untuk memenuhi berbagai kebutuhan, seperti pembangunan infrastruktur, pembiayaan sektor publik, pembayaran gaji pegawai, serta berbagai bentuk subsidi yang bertujuan untuk </a:t>
            </a:r>
            <a:r>
              <a:rPr lang="fi-FI" sz="3000" dirty="0">
                <a:latin typeface="Arial" pitchFamily="34" charset="0"/>
                <a:cs typeface="Arial" pitchFamily="34" charset="0"/>
              </a:rPr>
              <a:t>meningkatkan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k</a:t>
            </a:r>
            <a:r>
              <a:rPr lang="fi-FI" sz="3000" dirty="0">
                <a:latin typeface="Arial" pitchFamily="34" charset="0"/>
                <a:cs typeface="Arial" pitchFamily="34" charset="0"/>
              </a:rPr>
              <a:t>esejahteraan masyarakat</a:t>
            </a:r>
            <a:r>
              <a:rPr lang="fi-FI" sz="3000" dirty="0" smtClean="0">
                <a:latin typeface="Arial" pitchFamily="34" charset="0"/>
                <a:cs typeface="Arial" pitchFamily="34" charset="0"/>
              </a:rPr>
              <a:t>.</a:t>
            </a:r>
            <a:endParaRPr lang="id-ID" sz="3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fi-FI" sz="3000" b="1" dirty="0" smtClean="0">
                <a:latin typeface="Arial" pitchFamily="34" charset="0"/>
                <a:cs typeface="Arial" pitchFamily="34" charset="0"/>
              </a:rPr>
              <a:t>Fungsi-F</a:t>
            </a:r>
            <a:r>
              <a:rPr lang="id-ID" sz="3000" b="1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fi-FI" sz="3000" b="1" dirty="0" smtClean="0">
                <a:latin typeface="Arial" pitchFamily="34" charset="0"/>
                <a:cs typeface="Arial" pitchFamily="34" charset="0"/>
              </a:rPr>
              <a:t>ngsi Pengeluaran Pemerintah</a:t>
            </a:r>
            <a:endParaRPr lang="id-ID" sz="3000" b="1" dirty="0" smtClean="0">
              <a:latin typeface="Arial" pitchFamily="34" charset="0"/>
              <a:cs typeface="Arial" pitchFamily="34" charset="0"/>
            </a:endParaRPr>
          </a:p>
          <a:p>
            <a:pPr marL="457200"/>
            <a:r>
              <a:rPr lang="id-ID" sz="3000" dirty="0">
                <a:latin typeface="Arial" pitchFamily="34" charset="0"/>
                <a:cs typeface="Arial" pitchFamily="34" charset="0"/>
              </a:rPr>
              <a:t>1. 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Alokasi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 → menyediakan barang &amp; jasa publik.</a:t>
            </a:r>
          </a:p>
          <a:p>
            <a:pPr marL="457200"/>
            <a:r>
              <a:rPr lang="id-ID" sz="3000" dirty="0" smtClean="0">
                <a:latin typeface="Arial" pitchFamily="34" charset="0"/>
                <a:cs typeface="Arial" pitchFamily="34" charset="0"/>
              </a:rPr>
              <a:t>   Contoh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: pembangunan jalan, jembatan, sekolah, rumah sakit</a:t>
            </a:r>
          </a:p>
          <a:p>
            <a:pPr marL="457200"/>
            <a:r>
              <a:rPr lang="id-ID" sz="3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. </a:t>
            </a:r>
            <a:r>
              <a:rPr lang="id-ID" sz="3000" b="1" dirty="0" smtClean="0">
                <a:latin typeface="Arial" pitchFamily="34" charset="0"/>
                <a:cs typeface="Arial" pitchFamily="34" charset="0"/>
              </a:rPr>
              <a:t>Distribusi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→ pemerataan &amp; keadilan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pendapatan,  meningkatkan kesejahteraan.</a:t>
            </a:r>
            <a:endParaRPr lang="id-ID" sz="3000" dirty="0">
              <a:latin typeface="Arial" pitchFamily="34" charset="0"/>
              <a:cs typeface="Arial" pitchFamily="34" charset="0"/>
            </a:endParaRPr>
          </a:p>
          <a:p>
            <a:pPr marL="457200"/>
            <a:r>
              <a:rPr lang="id-ID" sz="3000" dirty="0" smtClean="0">
                <a:latin typeface="Arial" pitchFamily="34" charset="0"/>
                <a:cs typeface="Arial" pitchFamily="34" charset="0"/>
              </a:rPr>
              <a:t>    Contoh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: subsidi,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bansos,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program kesehatan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dan pendidikan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gratis,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BLT.</a:t>
            </a:r>
            <a:endParaRPr lang="id-ID" sz="3000" dirty="0">
              <a:latin typeface="Arial" pitchFamily="34" charset="0"/>
              <a:cs typeface="Arial" pitchFamily="34" charset="0"/>
            </a:endParaRPr>
          </a:p>
          <a:p>
            <a:pPr marL="457200"/>
            <a:r>
              <a:rPr lang="id-ID" sz="3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. </a:t>
            </a:r>
            <a:r>
              <a:rPr lang="id-ID" sz="3000" b="1" dirty="0">
                <a:latin typeface="Arial" pitchFamily="34" charset="0"/>
                <a:cs typeface="Arial" pitchFamily="34" charset="0"/>
              </a:rPr>
              <a:t>Stabilisasi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 → menjaga stabilitas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ekonomi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, mengatasi pengangguran, inflasi, dan menjaga </a:t>
            </a:r>
            <a:endParaRPr lang="id-ID" sz="3000" dirty="0" smtClean="0">
              <a:latin typeface="Arial" pitchFamily="34" charset="0"/>
              <a:cs typeface="Arial" pitchFamily="34" charset="0"/>
            </a:endParaRPr>
          </a:p>
          <a:p>
            <a:pPr marL="457200"/>
            <a:r>
              <a:rPr lang="id-ID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   pertumbuhan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ekonomi.</a:t>
            </a:r>
          </a:p>
          <a:p>
            <a:pPr marL="457200">
              <a:spcAft>
                <a:spcPts val="600"/>
              </a:spcAft>
            </a:pPr>
            <a:r>
              <a:rPr lang="id-ID" sz="3000" dirty="0" smtClean="0">
                <a:latin typeface="Arial" pitchFamily="34" charset="0"/>
                <a:cs typeface="Arial" pitchFamily="34" charset="0"/>
              </a:rPr>
              <a:t>    Contoh: Belanja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pemerintah saat resesi untuk mendorong konsumsi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&amp; investasi,</a:t>
            </a:r>
            <a:endParaRPr lang="id-ID" sz="3000" dirty="0">
              <a:latin typeface="Arial" pitchFamily="34" charset="0"/>
              <a:cs typeface="Arial" pitchFamily="34" charset="0"/>
            </a:endParaRPr>
          </a:p>
          <a:p>
            <a:pPr marL="457200">
              <a:spcAft>
                <a:spcPts val="600"/>
              </a:spcAft>
            </a:pPr>
            <a:r>
              <a:rPr lang="id-ID" sz="3000" dirty="0">
                <a:latin typeface="Arial" pitchFamily="34" charset="0"/>
                <a:cs typeface="Arial" pitchFamily="34" charset="0"/>
              </a:rPr>
              <a:t>	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	     Belanja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untuk menjaga harga pangan atau intervensi pasar saat terjadi inflasi</a:t>
            </a:r>
          </a:p>
          <a:p>
            <a:pPr marL="457200">
              <a:spcAft>
                <a:spcPts val="600"/>
              </a:spcAft>
            </a:pPr>
            <a:r>
              <a:rPr lang="id-ID" sz="3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. </a:t>
            </a:r>
            <a:r>
              <a:rPr lang="id-ID" sz="3000" b="1" dirty="0" smtClean="0">
                <a:latin typeface="Arial" pitchFamily="34" charset="0"/>
                <a:cs typeface="Arial" pitchFamily="34" charset="0"/>
              </a:rPr>
              <a:t>Regulas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d-ID" sz="3000" b="1" dirty="0" smtClean="0">
                <a:latin typeface="Arial" pitchFamily="34" charset="0"/>
                <a:cs typeface="Arial" pitchFamily="34" charset="0"/>
              </a:rPr>
              <a:t>/Legislas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(opsional) → mendukung fungsi pengaturan negara.</a:t>
            </a:r>
          </a:p>
          <a:p>
            <a:r>
              <a:rPr lang="id-ID" sz="3000" dirty="0">
                <a:latin typeface="Arial" pitchFamily="34" charset="0"/>
                <a:cs typeface="Arial" pitchFamily="34" charset="0"/>
              </a:rPr>
              <a:t>   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    Contoh : pendanaan 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lembaga hukum, pengawasan, regulasi pasar, dan administrasi </a:t>
            </a:r>
            <a:r>
              <a:rPr lang="id-ID" sz="3000" dirty="0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.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	</a:t>
            </a:r>
            <a:endParaRPr lang="id-ID" sz="3200" dirty="0" smtClean="0">
              <a:latin typeface="Arial" pitchFamily="34" charset="0"/>
              <a:cs typeface="Arial" pitchFamily="34" charset="0"/>
            </a:endParaRPr>
          </a:p>
          <a:p>
            <a:endParaRPr lang="id-ID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8549" y="9657792"/>
            <a:ext cx="3004207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4" tIns="81642" rIns="163284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183832" y="983568"/>
            <a:ext cx="13656368" cy="1188132"/>
          </a:xfrm>
        </p:spPr>
        <p:txBody>
          <a:bodyPr>
            <a:normAutofit/>
          </a:bodyPr>
          <a:lstStyle/>
          <a:p>
            <a:pPr lvl="1" algn="ctr"/>
            <a:r>
              <a:rPr lang="en-US" sz="5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Peng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id-ID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 Pengeluaran Pemerintah</a:t>
            </a:r>
            <a:endParaRPr lang="en-US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51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49" y="2552700"/>
            <a:ext cx="17366051" cy="7239000"/>
          </a:xfrm>
        </p:spPr>
        <p:txBody>
          <a:bodyPr>
            <a:noAutofit/>
          </a:bodyPr>
          <a:lstStyle/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fi-FI" sz="3200" dirty="0" smtClean="0">
                <a:latin typeface="Arial" pitchFamily="34" charset="0"/>
                <a:cs typeface="Arial" pitchFamily="34" charset="0"/>
              </a:rPr>
              <a:t>Kat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b="1" dirty="0" smtClean="0">
                <a:latin typeface="Arial" pitchFamily="34" charset="0"/>
                <a:cs typeface="Arial" pitchFamily="34" charset="0"/>
              </a:rPr>
              <a:t>fiskal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beras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l dari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fi-FI" sz="3200" b="1" dirty="0" smtClean="0">
                <a:latin typeface="Arial" pitchFamily="34" charset="0"/>
                <a:cs typeface="Arial" pitchFamily="34" charset="0"/>
              </a:rPr>
              <a:t>bahasa latin</a:t>
            </a:r>
            <a:r>
              <a:rPr lang="fi-FI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fi-FI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fiscus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yaitu nama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seorang pemegang kuasi atas keuangan pertama pada za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Romaw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kuno.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fi-FI" sz="3200" b="1" dirty="0" smtClean="0">
                <a:latin typeface="Arial" pitchFamily="34" charset="0"/>
                <a:cs typeface="Arial" pitchFamily="34" charset="0"/>
              </a:rPr>
              <a:t>bahasa Inggris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i-FI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fiscal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berarti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perbendahar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an atau pengaturan keluar masuknya uang dalam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fi-FI" sz="3200" dirty="0">
                <a:latin typeface="Arial" pitchFamily="34" charset="0"/>
                <a:cs typeface="Arial" pitchFamily="34" charset="0"/>
              </a:rPr>
              <a:t>. </a:t>
            </a:r>
            <a:endParaRPr lang="id-ID" sz="32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fi-FI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Fiska</a:t>
            </a:r>
            <a:r>
              <a:rPr lang="id-ID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fi-FI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digunakan untuk menjelaskan bentuk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pendapatan negara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kerajaan yang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dikumpulkan dari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masyarakat dan </a:t>
            </a:r>
            <a:r>
              <a:rPr lang="fi-FI" sz="3200" dirty="0">
                <a:latin typeface="Arial" pitchFamily="34" charset="0"/>
                <a:cs typeface="Arial" pitchFamily="34" charset="0"/>
              </a:rPr>
              <a:t>oleh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pemerintahan negara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dianggap sebagai pendapatan lalu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digunakan sebagai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pengelu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aran dengan program-program untuk menghasilkan pencapaian terhadap pendapatan nasional, produksi dan perekonomian serta digunakan pula sebagai perangkat keseimbangan dalam perekonomian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i-FI" sz="3200" dirty="0">
                <a:latin typeface="Arial" pitchFamily="34" charset="0"/>
                <a:cs typeface="Arial" pitchFamily="34" charset="0"/>
              </a:rPr>
              <a:t>Ridwan &amp; Nawir, 2021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)</a:t>
            </a:r>
            <a:endParaRPr lang="id-ID" sz="32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id-ID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8549" y="9657792"/>
            <a:ext cx="3004207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4" tIns="81642" rIns="163284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183832" y="983568"/>
            <a:ext cx="10913168" cy="1188132"/>
          </a:xfrm>
        </p:spPr>
        <p:txBody>
          <a:bodyPr>
            <a:normAutofit/>
          </a:bodyPr>
          <a:lstStyle/>
          <a:p>
            <a:pPr lvl="1" algn="ctr"/>
            <a:r>
              <a:rPr lang="en-US" sz="6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Peng</a:t>
            </a:r>
            <a:r>
              <a:rPr lang="id-ID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id-ID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id-ID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 Fiskal</a:t>
            </a:r>
            <a:endParaRPr lang="en-US" sz="6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302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76500"/>
            <a:ext cx="17145000" cy="7315200"/>
          </a:xfrm>
        </p:spPr>
        <p:txBody>
          <a:bodyPr>
            <a:noAutofit/>
          </a:bodyPr>
          <a:lstStyle/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</a:pP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Kebijakan fiskal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adalah kebijakan yang diambil oleh pemerintah untuk mengelola pendapatan dan pengeluarannya, dengan tujuan untuk mempengaruhi 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kondisi ekonomi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, menjaga stabilitas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dan mendukung pertumbuhan ekonomi yang berkelanjutan.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</a:pPr>
            <a:r>
              <a:rPr lang="id-ID" sz="32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id-ID" sz="3200" spc="5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id-ID" sz="3200" spc="5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menstabilkan</a:t>
            </a:r>
            <a:r>
              <a:rPr lang="id-ID" sz="3200" spc="4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pendapatan</a:t>
            </a:r>
            <a:r>
              <a:rPr lang="id-ID" sz="3200" spc="484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nasional</a:t>
            </a:r>
            <a:r>
              <a:rPr lang="id-ID" sz="3200" spc="47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id-ID" sz="3200" spc="50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tingkat</a:t>
            </a:r>
            <a:r>
              <a:rPr lang="id-ID" sz="3200" spc="5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lang="id-ID" sz="3200" spc="48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diinginkan</a:t>
            </a:r>
            <a:r>
              <a:rPr lang="id-ID" sz="3200" spc="5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id-ID" sz="3200" spc="484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spc="-1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stabilization</a:t>
            </a:r>
            <a:r>
              <a:rPr lang="id-ID" sz="3200" b="1" i="1" spc="49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spc="-5" dirty="0" smtClean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policy</a:t>
            </a:r>
            <a:r>
              <a:rPr lang="id-ID" sz="3200" spc="-5" dirty="0" smtClean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32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v"/>
            </a:pPr>
            <a:r>
              <a:rPr lang="id-ID" sz="3200" dirty="0" smtClean="0">
                <a:latin typeface="Arial" pitchFamily="34" charset="0"/>
                <a:cs typeface="Arial" pitchFamily="34" charset="0"/>
              </a:rPr>
              <a:t>Kebijakan fiskal mencakup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2 instrumen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utama :</a:t>
            </a:r>
          </a:p>
          <a:p>
            <a:pPr marL="514350" indent="-514350">
              <a:buAutoNum type="arabicPeriod"/>
            </a:pP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fi-FI" sz="3200" b="1" dirty="0" smtClean="0">
                <a:latin typeface="Arial" pitchFamily="34" charset="0"/>
                <a:cs typeface="Arial" pitchFamily="34" charset="0"/>
              </a:rPr>
              <a:t>ebijakan pajak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id-ID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Tx</a:t>
            </a:r>
            <a:r>
              <a:rPr lang="id-ID" sz="32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→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berfokus pada penentuan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tarif pajak yang dikenak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n kepada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individu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atau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perusahaan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sebagai sumber </a:t>
            </a:r>
            <a:r>
              <a:rPr lang="id-ID" sz="32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penerimaan pemrintah.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id-ID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fi-FI" sz="3200" b="1" dirty="0" smtClean="0">
                <a:latin typeface="Arial" pitchFamily="34" charset="0"/>
                <a:cs typeface="Arial" pitchFamily="34" charset="0"/>
              </a:rPr>
              <a:t>engeluaran pemerintah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id-ID" sz="32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 + Tr</a:t>
            </a:r>
            <a:r>
              <a:rPr lang="id-ID" sz="3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→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berfokus pada alokasi dan penggunaan dana publik untuk berbagai kegiatan.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v"/>
            </a:pPr>
            <a:r>
              <a:rPr lang="id-ID" sz="32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Proposisi 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utama dalam	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teori </a:t>
            </a:r>
            <a:r>
              <a:rPr lang="id-ID" sz="3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kebijakan 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fiskal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adalah 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pajak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 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 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pemerintah yang 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digunakan untuk 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menghilangkan </a:t>
            </a:r>
            <a:r>
              <a:rPr lang="id-ID" sz="32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inflationary </a:t>
            </a:r>
            <a:r>
              <a:rPr lang="id-ID" sz="3200" b="1" i="1" spc="-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gap</a:t>
            </a:r>
            <a:r>
              <a:rPr lang="id-ID" sz="3200" b="1" i="1" spc="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deflationary</a:t>
            </a:r>
            <a:r>
              <a:rPr lang="id-ID" sz="3200" b="1" i="1" spc="-1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spc="-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gap</a:t>
            </a:r>
            <a:r>
              <a:rPr lang="id-ID" sz="3200" b="1" i="1" spc="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id-ID" sz="32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menggeser</a:t>
            </a:r>
            <a:r>
              <a:rPr lang="id-ID" sz="32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fungsi</a:t>
            </a:r>
            <a:r>
              <a:rPr lang="id-ID" sz="32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Agregat </a:t>
            </a:r>
            <a:r>
              <a:rPr lang="id-ID" sz="3200" b="1" i="1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Supply</a:t>
            </a:r>
            <a:r>
              <a:rPr lang="id-ID" sz="3200" b="1" i="1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id-ID" sz="3200" b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AS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id-ID" sz="32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dan</a:t>
            </a:r>
            <a:r>
              <a:rPr lang="id-ID" sz="3200" spc="-3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Agregat </a:t>
            </a:r>
            <a:r>
              <a:rPr lang="id-ID" sz="3200" b="1" i="1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Demand</a:t>
            </a:r>
            <a:r>
              <a:rPr lang="id-ID" sz="3200" b="1" i="1" spc="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2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id-ID" sz="3200" b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AD</a:t>
            </a:r>
            <a:r>
              <a:rPr lang="id-ID" sz="32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id-ID" sz="3200" dirty="0">
              <a:latin typeface="Arial" pitchFamily="34" charset="0"/>
              <a:cs typeface="Arial" pitchFamily="34" charset="0"/>
            </a:endParaRPr>
          </a:p>
          <a:p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8549" y="9657792"/>
            <a:ext cx="3004207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4" tIns="81642" rIns="163284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60032" y="678768"/>
            <a:ext cx="9617768" cy="1188132"/>
          </a:xfrm>
        </p:spPr>
        <p:txBody>
          <a:bodyPr>
            <a:normAutofit/>
          </a:bodyPr>
          <a:lstStyle/>
          <a:p>
            <a:pPr lvl="1" algn="ctr"/>
            <a:r>
              <a:rPr lang="id-ID" sz="6600" b="1" spc="-10" dirty="0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id-ID" sz="6600" b="1" spc="-44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6600" b="1" spc="-15" dirty="0" smtClean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Fiskal</a:t>
            </a:r>
            <a:endParaRPr lang="en-US" sz="6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220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28900"/>
            <a:ext cx="16916400" cy="7162800"/>
          </a:xfrm>
        </p:spPr>
        <p:txBody>
          <a:bodyPr>
            <a:no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id-ID" sz="3600" b="1" dirty="0"/>
              <a:t>Mengendalikan </a:t>
            </a:r>
            <a:r>
              <a:rPr lang="id-ID" sz="3600" b="1" dirty="0" smtClean="0"/>
              <a:t>inflasi :</a:t>
            </a:r>
            <a:r>
              <a:rPr lang="id-ID" sz="3600" dirty="0"/>
              <a:t> </a:t>
            </a:r>
            <a:r>
              <a:rPr lang="id-ID" sz="3600" dirty="0" smtClean="0"/>
              <a:t> Pemerintah </a:t>
            </a:r>
            <a:r>
              <a:rPr lang="id-ID" sz="3600" dirty="0"/>
              <a:t>dapat menaikkan pajak atau mengurangi belanja negara untuk memperlambat laju inflasi yang terlalu tinggi</a:t>
            </a:r>
            <a:r>
              <a:rPr lang="id-ID" sz="3600" dirty="0" smtClean="0"/>
              <a:t>.</a:t>
            </a:r>
          </a:p>
          <a:p>
            <a:pPr marL="571500" indent="-571500">
              <a:buFont typeface="Arial" pitchFamily="34" charset="0"/>
              <a:buChar char="•"/>
            </a:pPr>
            <a:endParaRPr lang="id-ID" sz="36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b="1" dirty="0"/>
              <a:t>Menciptakan lapangan </a:t>
            </a:r>
            <a:r>
              <a:rPr lang="id-ID" sz="3600" b="1" dirty="0" smtClean="0"/>
              <a:t>kerja :</a:t>
            </a:r>
            <a:r>
              <a:rPr lang="id-ID" sz="3600" dirty="0"/>
              <a:t> </a:t>
            </a:r>
            <a:r>
              <a:rPr lang="id-ID" sz="3600" dirty="0" smtClean="0"/>
              <a:t> Melalui </a:t>
            </a:r>
            <a:r>
              <a:rPr lang="id-ID" sz="3600" dirty="0"/>
              <a:t>pengeluaran pemerintah dan kebijakan perpajakan, pemerintah mendorong terciptanya lapangan kerja dan meningkatkan kualitas SDM</a:t>
            </a:r>
            <a:r>
              <a:rPr lang="id-ID" sz="3600" dirty="0" smtClean="0"/>
              <a:t>.</a:t>
            </a:r>
          </a:p>
          <a:p>
            <a:pPr marL="571500" indent="-571500">
              <a:buFont typeface="Arial" pitchFamily="34" charset="0"/>
              <a:buChar char="•"/>
            </a:pPr>
            <a:endParaRPr lang="id-ID" sz="36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b="1" dirty="0"/>
              <a:t>Meningkatkan pertumbuhan </a:t>
            </a:r>
            <a:r>
              <a:rPr lang="id-ID" sz="3600" b="1" dirty="0" smtClean="0"/>
              <a:t>ekonomi :</a:t>
            </a:r>
            <a:r>
              <a:rPr lang="id-ID" sz="3600" dirty="0"/>
              <a:t> </a:t>
            </a:r>
            <a:r>
              <a:rPr lang="id-ID" sz="3600" dirty="0" smtClean="0"/>
              <a:t> Penerimaan </a:t>
            </a:r>
            <a:r>
              <a:rPr lang="id-ID" sz="3600" dirty="0"/>
              <a:t>dan pengeluaran negara digunakan untuk membiayai proyek pembangunan yang dapat mendorong pertumbuhan ekonomi. 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8549" y="9657792"/>
            <a:ext cx="3004207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4" tIns="81642" rIns="163284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183832" y="983568"/>
            <a:ext cx="10913168" cy="1188132"/>
          </a:xfrm>
        </p:spPr>
        <p:txBody>
          <a:bodyPr>
            <a:normAutofit/>
          </a:bodyPr>
          <a:lstStyle/>
          <a:p>
            <a:pPr lvl="1" algn="ctr"/>
            <a:r>
              <a:rPr lang="en-US" sz="6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Tujuan</a:t>
            </a:r>
            <a:r>
              <a:rPr lang="en-US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en-US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Fiskal</a:t>
            </a:r>
            <a:endParaRPr lang="en-US" sz="6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027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5460" cy="10287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18072100" cy="2582545"/>
            <a:chOff x="0" y="0"/>
            <a:chExt cx="18072100" cy="2582545"/>
          </a:xfrm>
        </p:grpSpPr>
        <p:sp>
          <p:nvSpPr>
            <p:cNvPr id="4" name="object 4"/>
            <p:cNvSpPr/>
            <p:nvPr/>
          </p:nvSpPr>
          <p:spPr>
            <a:xfrm>
              <a:off x="3094482" y="0"/>
              <a:ext cx="1424940" cy="1765935"/>
            </a:xfrm>
            <a:custGeom>
              <a:avLst/>
              <a:gdLst/>
              <a:ahLst/>
              <a:cxnLst/>
              <a:rect l="l" t="t" r="r" b="b"/>
              <a:pathLst>
                <a:path w="1424939" h="1765935">
                  <a:moveTo>
                    <a:pt x="1424868" y="0"/>
                  </a:moveTo>
                  <a:lnTo>
                    <a:pt x="884357" y="0"/>
                  </a:lnTo>
                  <a:lnTo>
                    <a:pt x="0" y="1531747"/>
                  </a:lnTo>
                  <a:lnTo>
                    <a:pt x="405383" y="1765807"/>
                  </a:lnTo>
                  <a:lnTo>
                    <a:pt x="1424868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4358" y="0"/>
              <a:ext cx="2564130" cy="2335530"/>
            </a:xfrm>
            <a:custGeom>
              <a:avLst/>
              <a:gdLst/>
              <a:ahLst/>
              <a:cxnLst/>
              <a:rect l="l" t="t" r="r" b="b"/>
              <a:pathLst>
                <a:path w="2564129" h="2335530">
                  <a:moveTo>
                    <a:pt x="2563787" y="0"/>
                  </a:moveTo>
                  <a:lnTo>
                    <a:pt x="943005" y="0"/>
                  </a:lnTo>
                  <a:lnTo>
                    <a:pt x="0" y="1633347"/>
                  </a:lnTo>
                  <a:lnTo>
                    <a:pt x="1215593" y="2335149"/>
                  </a:lnTo>
                  <a:lnTo>
                    <a:pt x="2563787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22324" y="0"/>
              <a:ext cx="728980" cy="938530"/>
            </a:xfrm>
            <a:custGeom>
              <a:avLst/>
              <a:gdLst/>
              <a:ahLst/>
              <a:cxnLst/>
              <a:rect l="l" t="t" r="r" b="b"/>
              <a:pathLst>
                <a:path w="728980" h="938530">
                  <a:moveTo>
                    <a:pt x="728837" y="0"/>
                  </a:moveTo>
                  <a:lnTo>
                    <a:pt x="479389" y="0"/>
                  </a:lnTo>
                  <a:lnTo>
                    <a:pt x="0" y="830326"/>
                  </a:lnTo>
                  <a:lnTo>
                    <a:pt x="187121" y="938276"/>
                  </a:lnTo>
                  <a:lnTo>
                    <a:pt x="728837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1490980" cy="2582545"/>
            </a:xfrm>
            <a:custGeom>
              <a:avLst/>
              <a:gdLst/>
              <a:ahLst/>
              <a:cxnLst/>
              <a:rect l="l" t="t" r="r" b="b"/>
              <a:pathLst>
                <a:path w="1490980" h="2582545">
                  <a:moveTo>
                    <a:pt x="1490731" y="0"/>
                  </a:moveTo>
                  <a:lnTo>
                    <a:pt x="777925" y="0"/>
                  </a:lnTo>
                  <a:lnTo>
                    <a:pt x="0" y="1347409"/>
                  </a:lnTo>
                  <a:lnTo>
                    <a:pt x="0" y="2582014"/>
                  </a:lnTo>
                  <a:lnTo>
                    <a:pt x="1490731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41520" y="1831339"/>
              <a:ext cx="13530580" cy="144779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15869666" y="6102731"/>
            <a:ext cx="2416334" cy="4184650"/>
            <a:chOff x="15869666" y="6102731"/>
            <a:chExt cx="2416334" cy="4184650"/>
          </a:xfrm>
        </p:grpSpPr>
        <p:sp>
          <p:nvSpPr>
            <p:cNvPr id="10" name="object 10"/>
            <p:cNvSpPr/>
            <p:nvPr/>
          </p:nvSpPr>
          <p:spPr>
            <a:xfrm>
              <a:off x="17378467" y="8716036"/>
              <a:ext cx="907415" cy="1570990"/>
            </a:xfrm>
            <a:custGeom>
              <a:avLst/>
              <a:gdLst/>
              <a:ahLst/>
              <a:cxnLst/>
              <a:rect l="l" t="t" r="r" b="b"/>
              <a:pathLst>
                <a:path w="907415" h="1570990">
                  <a:moveTo>
                    <a:pt x="906993" y="0"/>
                  </a:moveTo>
                  <a:lnTo>
                    <a:pt x="0" y="1570963"/>
                  </a:lnTo>
                  <a:lnTo>
                    <a:pt x="906993" y="1570963"/>
                  </a:lnTo>
                  <a:lnTo>
                    <a:pt x="90699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6745490" y="7619691"/>
              <a:ext cx="1540510" cy="2667635"/>
            </a:xfrm>
            <a:custGeom>
              <a:avLst/>
              <a:gdLst/>
              <a:ahLst/>
              <a:cxnLst/>
              <a:rect l="l" t="t" r="r" b="b"/>
              <a:pathLst>
                <a:path w="1540509" h="2667634">
                  <a:moveTo>
                    <a:pt x="1539969" y="0"/>
                  </a:moveTo>
                  <a:lnTo>
                    <a:pt x="0" y="2667308"/>
                  </a:lnTo>
                  <a:lnTo>
                    <a:pt x="249434" y="2667308"/>
                  </a:lnTo>
                  <a:lnTo>
                    <a:pt x="1539969" y="432042"/>
                  </a:lnTo>
                  <a:lnTo>
                    <a:pt x="1539969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869666" y="6102731"/>
              <a:ext cx="2416175" cy="4184650"/>
            </a:xfrm>
            <a:custGeom>
              <a:avLst/>
              <a:gdLst/>
              <a:ahLst/>
              <a:cxnLst/>
              <a:rect l="l" t="t" r="r" b="b"/>
              <a:pathLst>
                <a:path w="2416175" h="4184650">
                  <a:moveTo>
                    <a:pt x="2415793" y="0"/>
                  </a:moveTo>
                  <a:lnTo>
                    <a:pt x="0" y="4184268"/>
                  </a:lnTo>
                  <a:lnTo>
                    <a:pt x="712835" y="4184268"/>
                  </a:lnTo>
                  <a:lnTo>
                    <a:pt x="2415793" y="1234646"/>
                  </a:lnTo>
                  <a:lnTo>
                    <a:pt x="241579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33401" y="2205475"/>
            <a:ext cx="16845066" cy="7568097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469900" indent="-457200">
              <a:spcBef>
                <a:spcPts val="600"/>
              </a:spcBef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lang="id-ID"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Kondisi</a:t>
            </a:r>
            <a:r>
              <a:rPr lang="id-ID" sz="2800" spc="-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Anggaran</a:t>
            </a:r>
            <a:r>
              <a:rPr lang="id-ID" sz="2800" spc="-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Pemerintah</a:t>
            </a:r>
            <a:endParaRPr lang="id-ID" sz="2800" dirty="0">
              <a:latin typeface="Arial" pitchFamily="34" charset="0"/>
              <a:cs typeface="Arial" pitchFamily="34" charset="0"/>
            </a:endParaRPr>
          </a:p>
          <a:p>
            <a:pPr marL="977900" lvl="1" indent="-559435">
              <a:spcBef>
                <a:spcPts val="600"/>
              </a:spcBef>
              <a:buAutoNum type="arabicPeriod"/>
              <a:tabLst>
                <a:tab pos="977265" algn="l"/>
                <a:tab pos="977900" algn="l"/>
              </a:tabLst>
            </a:pPr>
            <a:r>
              <a:rPr lang="id-ID"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Jika</a:t>
            </a:r>
            <a:r>
              <a:rPr lang="id-ID" sz="28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penerimaan</a:t>
            </a:r>
            <a:r>
              <a:rPr lang="id-ID" sz="2800" spc="-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id-ID" sz="28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</a:t>
            </a:r>
            <a:r>
              <a:rPr lang="id-ID" sz="2800" spc="-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 : </a:t>
            </a:r>
            <a:r>
              <a:rPr lang="id-ID" sz="2800" b="1" i="1" spc="-5" dirty="0">
                <a:solidFill>
                  <a:srgbClr val="006FC0"/>
                </a:solidFill>
                <a:latin typeface="Arial" pitchFamily="34" charset="0"/>
                <a:cs typeface="Arial" pitchFamily="34" charset="0"/>
              </a:rPr>
              <a:t>balanced</a:t>
            </a:r>
            <a:r>
              <a:rPr lang="id-ID" sz="2800" b="1" i="1" dirty="0">
                <a:solidFill>
                  <a:srgbClr val="006F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b="1" i="1" spc="-5" dirty="0">
                <a:solidFill>
                  <a:srgbClr val="006FC0"/>
                </a:solidFill>
                <a:latin typeface="Arial" pitchFamily="34" charset="0"/>
                <a:cs typeface="Arial" pitchFamily="34" charset="0"/>
              </a:rPr>
              <a:t>budget	</a:t>
            </a:r>
            <a:r>
              <a:rPr lang="id-ID" sz="2800" spc="-40" dirty="0">
                <a:solidFill>
                  <a:srgbClr val="3E3E3E"/>
                </a:solidFill>
                <a:latin typeface="Arial Narrow"/>
                <a:cs typeface="Arial" pitchFamily="34" charset="0"/>
              </a:rPr>
              <a:t> →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Tx = (G + Tr) </a:t>
            </a:r>
            <a:endParaRPr lang="id-ID" sz="2800" dirty="0">
              <a:latin typeface="Arial" pitchFamily="34" charset="0"/>
              <a:cs typeface="Arial" pitchFamily="34" charset="0"/>
            </a:endParaRPr>
          </a:p>
          <a:p>
            <a:pPr marL="977900" lvl="1" indent="-559435">
              <a:spcBef>
                <a:spcPts val="600"/>
              </a:spcBef>
              <a:buAutoNum type="arabicPeriod"/>
              <a:tabLst>
                <a:tab pos="977265" algn="l"/>
                <a:tab pos="977900" algn="l"/>
                <a:tab pos="3147060" algn="l"/>
              </a:tabLst>
            </a:pPr>
            <a:r>
              <a:rPr lang="id-ID"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Jika</a:t>
            </a:r>
            <a:r>
              <a:rPr lang="id-ID" sz="2800" spc="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penerimaan</a:t>
            </a:r>
            <a:r>
              <a:rPr lang="id-ID" sz="2800" spc="-3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&gt; </a:t>
            </a:r>
            <a:r>
              <a:rPr lang="id-ID"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 :</a:t>
            </a:r>
            <a:r>
              <a:rPr lang="id-ID" sz="2800" spc="-6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b="1" i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budget</a:t>
            </a:r>
            <a:r>
              <a:rPr lang="id-ID" sz="2800" b="1" i="1" spc="-2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b="1" i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surplus		</a:t>
            </a:r>
            <a:r>
              <a:rPr lang="id-ID" sz="2800" spc="-40" dirty="0">
                <a:solidFill>
                  <a:srgbClr val="3E3E3E"/>
                </a:solidFill>
                <a:latin typeface="Arial Narrow"/>
                <a:cs typeface="Arial" pitchFamily="34" charset="0"/>
              </a:rPr>
              <a:t> →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Tx &gt; (G + Tr) </a:t>
            </a:r>
            <a:endParaRPr lang="id-ID" sz="2800" dirty="0">
              <a:latin typeface="Arial" pitchFamily="34" charset="0"/>
              <a:cs typeface="Arial" pitchFamily="34" charset="0"/>
            </a:endParaRPr>
          </a:p>
          <a:p>
            <a:pPr marL="977900" lvl="1" indent="-559435">
              <a:spcBef>
                <a:spcPts val="600"/>
              </a:spcBef>
              <a:buAutoNum type="arabicPeriod"/>
              <a:tabLst>
                <a:tab pos="977265" algn="l"/>
                <a:tab pos="977900" algn="l"/>
              </a:tabLst>
            </a:pPr>
            <a:r>
              <a:rPr lang="id-ID"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Jika</a:t>
            </a:r>
            <a:r>
              <a:rPr lang="id-ID" sz="28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penerimaan</a:t>
            </a:r>
            <a:r>
              <a:rPr lang="id-ID" sz="2800" spc="-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id-ID" sz="28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</a:t>
            </a:r>
            <a:r>
              <a:rPr lang="id-ID" sz="2800" spc="-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id-ID" sz="28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b="1" i="1" spc="-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budget </a:t>
            </a:r>
            <a:r>
              <a:rPr lang="id-ID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defisit		</a:t>
            </a:r>
            <a:r>
              <a:rPr lang="id-ID" sz="2800" spc="-40" dirty="0">
                <a:solidFill>
                  <a:srgbClr val="3E3E3E"/>
                </a:solidFill>
                <a:latin typeface="Arial Narrow"/>
                <a:cs typeface="Arial" pitchFamily="34" charset="0"/>
              </a:rPr>
              <a:t> →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Tx &lt; (G + Tr</a:t>
            </a:r>
            <a:r>
              <a:rPr lang="id-ID" sz="28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418465" lvl="1">
              <a:spcBef>
                <a:spcPts val="600"/>
              </a:spcBef>
              <a:tabLst>
                <a:tab pos="977265" algn="l"/>
                <a:tab pos="977900" algn="l"/>
              </a:tabLst>
            </a:pPr>
            <a:endParaRPr sz="2000" spc="-10" dirty="0" smtClean="0">
              <a:solidFill>
                <a:srgbClr val="3E3E3E"/>
              </a:solidFill>
              <a:latin typeface="Arial" pitchFamily="34" charset="0"/>
              <a:cs typeface="Arial" pitchFamily="34" charset="0"/>
            </a:endParaRPr>
          </a:p>
          <a:p>
            <a:pPr marL="469265" indent="-457200" algn="just">
              <a:lnSpc>
                <a:spcPct val="100000"/>
              </a:lnSpc>
              <a:spcAft>
                <a:spcPts val="600"/>
              </a:spcAft>
              <a:buFont typeface="Wingdings" pitchFamily="2" charset="2"/>
              <a:buChar char="v"/>
              <a:tabLst>
                <a:tab pos="356235" algn="l"/>
              </a:tabLst>
            </a:pPr>
            <a:r>
              <a:rPr lang="id-ID" sz="2800" spc="-3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Type</a:t>
            </a:r>
            <a:r>
              <a:rPr lang="id-ID" sz="2800" spc="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id-ID" sz="28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fiskal</a:t>
            </a:r>
            <a:r>
              <a:rPr lang="id-ID" sz="2800" spc="-3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dilihat</a:t>
            </a:r>
            <a:r>
              <a:rPr lang="id-ID"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id-ID"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b="1" spc="-2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efeknya</a:t>
            </a:r>
            <a:r>
              <a:rPr lang="id-ID" sz="2800" b="1" spc="3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id-ID" sz="28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8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bersifat :</a:t>
            </a:r>
            <a:endParaRPr lang="id-ID" sz="2800" dirty="0">
              <a:latin typeface="Arial" pitchFamily="34" charset="0"/>
              <a:cs typeface="Arial" pitchFamily="34" charset="0"/>
            </a:endParaRPr>
          </a:p>
          <a:p>
            <a:pPr marL="926466" lvl="1" indent="-457200">
              <a:lnSpc>
                <a:spcPct val="100000"/>
              </a:lnSpc>
              <a:buFont typeface="Wingdings" pitchFamily="2" charset="2"/>
              <a:buChar char="v"/>
              <a:tabLst>
                <a:tab pos="876300" algn="l"/>
                <a:tab pos="876935" algn="l"/>
              </a:tabLst>
            </a:pPr>
            <a:r>
              <a:rPr lang="id-ID" sz="2800" b="1" i="1" spc="-10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Expantionary </a:t>
            </a:r>
            <a:r>
              <a:rPr lang="id-ID" sz="2800" i="1" spc="-10" dirty="0">
                <a:latin typeface="Arial" pitchFamily="34" charset="0"/>
                <a:cs typeface="Arial" pitchFamily="34" charset="0"/>
              </a:rPr>
              <a:t>(meningkatkan pengeluaran atau mengurangi pajak untuk merangsang pertumbuhan ekonomi)</a:t>
            </a:r>
            <a:endParaRPr lang="id-ID" sz="2800" dirty="0">
              <a:latin typeface="Arial" pitchFamily="34" charset="0"/>
              <a:cs typeface="Arial" pitchFamily="34" charset="0"/>
            </a:endParaRPr>
          </a:p>
          <a:p>
            <a:pPr marL="926466" lvl="1" indent="-457200">
              <a:lnSpc>
                <a:spcPct val="100000"/>
              </a:lnSpc>
              <a:buFont typeface="Wingdings" pitchFamily="2" charset="2"/>
              <a:buChar char="v"/>
              <a:tabLst>
                <a:tab pos="876300" algn="l"/>
                <a:tab pos="876935" algn="l"/>
              </a:tabLst>
            </a:pPr>
            <a:r>
              <a:rPr lang="id-ID" sz="2800" b="1" i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Contractionary </a:t>
            </a:r>
            <a:r>
              <a:rPr lang="id-ID" sz="2800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mengurangi pengeluaran atau meningkatkan pajak dalam rangka mengendalikan pertumbuhan ekonomi yang terlalu cepat atau mengatasi masalah inflasi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469266" lvl="1">
              <a:lnSpc>
                <a:spcPct val="100000"/>
              </a:lnSpc>
              <a:tabLst>
                <a:tab pos="876300" algn="l"/>
                <a:tab pos="876935" algn="l"/>
              </a:tabLst>
            </a:pPr>
            <a:endParaRPr lang="id-ID" sz="2000" dirty="0">
              <a:latin typeface="Arial" pitchFamily="34" charset="0"/>
              <a:cs typeface="Arial" pitchFamily="34" charset="0"/>
            </a:endParaRPr>
          </a:p>
          <a:p>
            <a:pPr marL="469900" indent="-457200">
              <a:spcBef>
                <a:spcPts val="600"/>
              </a:spcBef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800" spc="-10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sz="2800" spc="-2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meminjam</a:t>
            </a:r>
            <a:r>
              <a:rPr sz="2800" spc="2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sz="2800" spc="-3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cara</a:t>
            </a:r>
            <a:r>
              <a:rPr sz="28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menjual</a:t>
            </a:r>
            <a:r>
              <a:rPr sz="2800" spc="-2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surat</a:t>
            </a:r>
            <a:r>
              <a:rPr sz="28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berharga</a:t>
            </a:r>
            <a:r>
              <a:rPr sz="2800" spc="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sz="2800" i="1" spc="-5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treasing</a:t>
            </a:r>
            <a:r>
              <a:rPr sz="2800" i="1" spc="-5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i="1" spc="-5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bill</a:t>
            </a:r>
            <a:r>
              <a:rPr sz="28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sz="2800" spc="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sz="2800" spc="-2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obligasi</a:t>
            </a:r>
            <a:r>
              <a:rPr sz="28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bond</a:t>
            </a:r>
            <a:r>
              <a:rPr sz="28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</a:t>
            </a:r>
            <a:endParaRPr sz="2800" dirty="0" smtClean="0">
              <a:latin typeface="Arial" pitchFamily="34" charset="0"/>
              <a:cs typeface="Arial" pitchFamily="34" charset="0"/>
            </a:endParaRPr>
          </a:p>
          <a:p>
            <a:pPr marL="926465" marR="6350" lvl="1" indent="-457200">
              <a:spcBef>
                <a:spcPts val="600"/>
              </a:spcBef>
              <a:buAutoNum type="arabicPeriod"/>
              <a:tabLst>
                <a:tab pos="926465" algn="l"/>
                <a:tab pos="927100" algn="l"/>
                <a:tab pos="2534920" algn="l"/>
              </a:tabLst>
            </a:pPr>
            <a:r>
              <a:rPr sz="2800" i="1" spc="-2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Treasing</a:t>
            </a:r>
            <a:r>
              <a:rPr sz="2800" i="1" spc="35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i="1" spc="-5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bill </a:t>
            </a:r>
            <a:r>
              <a:rPr sz="28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sz="2800" spc="35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janji</a:t>
            </a:r>
            <a:r>
              <a:rPr sz="2800" spc="33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sz="2800" spc="35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membayar</a:t>
            </a:r>
            <a:r>
              <a:rPr sz="2800" spc="36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kembali</a:t>
            </a:r>
            <a:r>
              <a:rPr sz="2800" spc="3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sejumlah</a:t>
            </a:r>
            <a:r>
              <a:rPr sz="2800" spc="35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uang</a:t>
            </a:r>
            <a:r>
              <a:rPr sz="2800" spc="3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800" spc="35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dijanjikan</a:t>
            </a:r>
            <a:r>
              <a:rPr sz="2800" spc="36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setelah</a:t>
            </a:r>
            <a:r>
              <a:rPr sz="2800" spc="35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90</a:t>
            </a:r>
            <a:r>
              <a:rPr sz="2800" spc="33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hari</a:t>
            </a:r>
            <a:r>
              <a:rPr sz="2800" spc="34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sz="2800" spc="3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tanggal</a:t>
            </a:r>
            <a:r>
              <a:rPr sz="2800" spc="35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diterbitkan </a:t>
            </a:r>
            <a:r>
              <a:rPr sz="2800" spc="-48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(dikeluarkan).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927100" lvl="1" indent="-457834">
              <a:spcBef>
                <a:spcPts val="600"/>
              </a:spcBef>
              <a:buAutoNum type="arabicPeriod"/>
              <a:tabLst>
                <a:tab pos="926465" algn="l"/>
                <a:tab pos="927100" algn="l"/>
              </a:tabLst>
            </a:pPr>
            <a:r>
              <a:rPr sz="2800" i="1" spc="-1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Obligasi</a:t>
            </a:r>
            <a:r>
              <a:rPr sz="2800" i="1" spc="27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i="1" spc="-1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sz="2800" i="1" spc="28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i="1" spc="-1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bond</a:t>
            </a:r>
            <a:r>
              <a:rPr sz="2800" i="1" spc="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sz="2800" spc="27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janji</a:t>
            </a:r>
            <a:r>
              <a:rPr sz="2800" spc="26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membayar</a:t>
            </a:r>
            <a:r>
              <a:rPr sz="2800" spc="29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kembali</a:t>
            </a:r>
            <a:r>
              <a:rPr sz="2800" spc="28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sejumlah</a:t>
            </a:r>
            <a:r>
              <a:rPr sz="2800" spc="26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uang</a:t>
            </a:r>
            <a:r>
              <a:rPr sz="2800" spc="2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800" spc="27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dijanjikan</a:t>
            </a:r>
            <a:r>
              <a:rPr sz="2800" spc="2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sz="2800" spc="27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waktu</a:t>
            </a:r>
            <a:r>
              <a:rPr sz="2800" spc="29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yang</a:t>
            </a:r>
            <a:r>
              <a:rPr sz="2800" spc="27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sz="2800" spc="29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datang.</a:t>
            </a:r>
            <a:r>
              <a:rPr sz="2800" spc="27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Jarak</a:t>
            </a:r>
            <a:r>
              <a:rPr sz="28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waktu</a:t>
            </a:r>
            <a:r>
              <a:rPr sz="28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pembayaran</a:t>
            </a:r>
            <a:r>
              <a:rPr sz="2800" spc="-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kembali</a:t>
            </a:r>
            <a:r>
              <a:rPr sz="2800" spc="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sz="2800" spc="-3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sampai</a:t>
            </a:r>
            <a:r>
              <a:rPr sz="2800" spc="-2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sz="2800" spc="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sz="2800" spc="-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sz="28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sekarang.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13150195" y="9765804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16" name="object 8"/>
          <p:cNvSpPr txBox="1">
            <a:spLocks/>
          </p:cNvSpPr>
          <p:nvPr/>
        </p:nvSpPr>
        <p:spPr>
          <a:xfrm>
            <a:off x="4500372" y="508298"/>
            <a:ext cx="9215628" cy="12824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6000" b="0" i="0">
                <a:solidFill>
                  <a:srgbClr val="3E3E3E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>
              <a:lnSpc>
                <a:spcPts val="6850"/>
              </a:lnSpc>
              <a:spcBef>
                <a:spcPts val="100"/>
              </a:spcBef>
            </a:pPr>
            <a:r>
              <a:rPr lang="id-ID" b="1" spc="100" dirty="0" smtClean="0"/>
              <a:t>Balanced</a:t>
            </a:r>
            <a:r>
              <a:rPr lang="id-ID" b="1" spc="-455" dirty="0" smtClean="0"/>
              <a:t> </a:t>
            </a:r>
            <a:r>
              <a:rPr lang="id-ID" b="1" spc="160" dirty="0" smtClean="0">
                <a:solidFill>
                  <a:srgbClr val="0066CC"/>
                </a:solidFill>
              </a:rPr>
              <a:t>Budget</a:t>
            </a:r>
          </a:p>
          <a:p>
            <a:pPr marL="12700">
              <a:lnSpc>
                <a:spcPts val="3010"/>
              </a:lnSpc>
            </a:pPr>
            <a:r>
              <a:rPr lang="id-ID" sz="2800" spc="-50" dirty="0" smtClean="0">
                <a:solidFill>
                  <a:srgbClr val="929292"/>
                </a:solidFill>
                <a:latin typeface="Calibri"/>
                <a:cs typeface="Calibri"/>
              </a:rPr>
              <a:t>Teori</a:t>
            </a:r>
            <a:r>
              <a:rPr lang="id-ID" sz="2800" spc="-65" dirty="0" smtClean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lang="id-ID" sz="2800" spc="-15" dirty="0" smtClean="0">
                <a:solidFill>
                  <a:srgbClr val="929292"/>
                </a:solidFill>
                <a:latin typeface="Calibri"/>
                <a:cs typeface="Calibri"/>
              </a:rPr>
              <a:t>Anggaran</a:t>
            </a:r>
            <a:endParaRPr lang="id-ID"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20" y="1831339"/>
            <a:ext cx="13530580" cy="1447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5869666" y="6102731"/>
            <a:ext cx="2416175" cy="4184650"/>
            <a:chOff x="15869666" y="6102731"/>
            <a:chExt cx="2416175" cy="4184650"/>
          </a:xfrm>
        </p:grpSpPr>
        <p:sp>
          <p:nvSpPr>
            <p:cNvPr id="4" name="object 4"/>
            <p:cNvSpPr/>
            <p:nvPr/>
          </p:nvSpPr>
          <p:spPr>
            <a:xfrm>
              <a:off x="17378467" y="8716036"/>
              <a:ext cx="907415" cy="1570990"/>
            </a:xfrm>
            <a:custGeom>
              <a:avLst/>
              <a:gdLst/>
              <a:ahLst/>
              <a:cxnLst/>
              <a:rect l="l" t="t" r="r" b="b"/>
              <a:pathLst>
                <a:path w="907415" h="1570990">
                  <a:moveTo>
                    <a:pt x="906993" y="0"/>
                  </a:moveTo>
                  <a:lnTo>
                    <a:pt x="0" y="1570963"/>
                  </a:lnTo>
                  <a:lnTo>
                    <a:pt x="906993" y="1570963"/>
                  </a:lnTo>
                  <a:lnTo>
                    <a:pt x="90699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745490" y="7619691"/>
              <a:ext cx="1540510" cy="2667635"/>
            </a:xfrm>
            <a:custGeom>
              <a:avLst/>
              <a:gdLst/>
              <a:ahLst/>
              <a:cxnLst/>
              <a:rect l="l" t="t" r="r" b="b"/>
              <a:pathLst>
                <a:path w="1540509" h="2667634">
                  <a:moveTo>
                    <a:pt x="1539969" y="0"/>
                  </a:moveTo>
                  <a:lnTo>
                    <a:pt x="0" y="2667308"/>
                  </a:lnTo>
                  <a:lnTo>
                    <a:pt x="249434" y="2667308"/>
                  </a:lnTo>
                  <a:lnTo>
                    <a:pt x="1539969" y="432042"/>
                  </a:lnTo>
                  <a:lnTo>
                    <a:pt x="1539969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869666" y="6102731"/>
              <a:ext cx="2416175" cy="4184650"/>
            </a:xfrm>
            <a:custGeom>
              <a:avLst/>
              <a:gdLst/>
              <a:ahLst/>
              <a:cxnLst/>
              <a:rect l="l" t="t" r="r" b="b"/>
              <a:pathLst>
                <a:path w="2416175" h="4184650">
                  <a:moveTo>
                    <a:pt x="2415793" y="0"/>
                  </a:moveTo>
                  <a:lnTo>
                    <a:pt x="0" y="4184268"/>
                  </a:lnTo>
                  <a:lnTo>
                    <a:pt x="712835" y="4184268"/>
                  </a:lnTo>
                  <a:lnTo>
                    <a:pt x="2415793" y="1234646"/>
                  </a:lnTo>
                  <a:lnTo>
                    <a:pt x="241579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267200" y="400113"/>
            <a:ext cx="13564974" cy="12824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850"/>
              </a:lnSpc>
              <a:spcBef>
                <a:spcPts val="100"/>
              </a:spcBef>
            </a:pPr>
            <a:r>
              <a:rPr sz="4800" spc="100" dirty="0" err="1" smtClean="0"/>
              <a:t>Ilustrasi</a:t>
            </a:r>
            <a:r>
              <a:rPr sz="4800" spc="100" dirty="0" smtClean="0"/>
              <a:t> </a:t>
            </a:r>
            <a:r>
              <a:rPr lang="id-ID" sz="4800" b="1" dirty="0">
                <a:latin typeface="Arial" pitchFamily="34" charset="0"/>
                <a:cs typeface="Arial" pitchFamily="34" charset="0"/>
              </a:rPr>
              <a:t>Kebijakan fiskal </a:t>
            </a:r>
            <a:r>
              <a:rPr lang="id-ID" sz="4800" b="1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sz="4800" spc="100" dirty="0" smtClean="0"/>
              <a:t>Balanced</a:t>
            </a:r>
            <a:r>
              <a:rPr sz="4800" spc="-455" dirty="0" smtClean="0"/>
              <a:t> </a:t>
            </a:r>
            <a:r>
              <a:rPr sz="4800" spc="160" dirty="0">
                <a:solidFill>
                  <a:srgbClr val="0066CC"/>
                </a:solidFill>
              </a:rPr>
              <a:t>Budget</a:t>
            </a:r>
          </a:p>
          <a:p>
            <a:pPr marL="12700">
              <a:lnSpc>
                <a:spcPts val="3010"/>
              </a:lnSpc>
            </a:pPr>
            <a:r>
              <a:rPr sz="2800" spc="-50" dirty="0">
                <a:solidFill>
                  <a:srgbClr val="929292"/>
                </a:solidFill>
                <a:latin typeface="Calibri"/>
                <a:cs typeface="Calibri"/>
              </a:rPr>
              <a:t>Teori</a:t>
            </a:r>
            <a:r>
              <a:rPr sz="2800" spc="-65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929292"/>
                </a:solidFill>
                <a:latin typeface="Calibri"/>
                <a:cs typeface="Calibri"/>
              </a:rPr>
              <a:t>Anggaran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3400" y="2351023"/>
            <a:ext cx="16845067" cy="78376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356235" algn="l"/>
              </a:tabLst>
            </a:pPr>
            <a:r>
              <a:rPr lang="id-ID" sz="2700" spc="-5" dirty="0">
                <a:latin typeface="Arial" pitchFamily="34" charset="0"/>
                <a:cs typeface="Arial" pitchFamily="34" charset="0"/>
              </a:rPr>
              <a:t>Untuk</a:t>
            </a:r>
            <a:r>
              <a:rPr lang="id-ID" sz="2700" spc="-1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0" dirty="0">
                <a:latin typeface="Arial" pitchFamily="34" charset="0"/>
                <a:cs typeface="Arial" pitchFamily="34" charset="0"/>
              </a:rPr>
              <a:t>mengukur</a:t>
            </a:r>
            <a:r>
              <a:rPr lang="id-ID" sz="2700" spc="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5" dirty="0">
                <a:latin typeface="Arial" pitchFamily="34" charset="0"/>
                <a:cs typeface="Arial" pitchFamily="34" charset="0"/>
              </a:rPr>
              <a:t>besarnya</a:t>
            </a:r>
            <a:r>
              <a:rPr lang="id-ID" sz="2700" spc="1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20" dirty="0">
                <a:latin typeface="Arial" pitchFamily="34" charset="0"/>
                <a:cs typeface="Arial" pitchFamily="34" charset="0"/>
              </a:rPr>
              <a:t>efek</a:t>
            </a:r>
            <a:r>
              <a:rPr lang="id-ID" sz="2700" spc="-15" dirty="0">
                <a:latin typeface="Arial" pitchFamily="34" charset="0"/>
                <a:cs typeface="Arial" pitchFamily="34" charset="0"/>
              </a:rPr>
              <a:t> kebijakan</a:t>
            </a:r>
            <a:r>
              <a:rPr lang="id-ID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0" dirty="0">
                <a:latin typeface="Arial" pitchFamily="34" charset="0"/>
                <a:cs typeface="Arial" pitchFamily="34" charset="0"/>
              </a:rPr>
              <a:t>fiskal</a:t>
            </a:r>
            <a:r>
              <a:rPr lang="id-ID" sz="2700" spc="-2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0" dirty="0">
                <a:latin typeface="Arial" pitchFamily="34" charset="0"/>
                <a:cs typeface="Arial" pitchFamily="34" charset="0"/>
              </a:rPr>
              <a:t>terhadap</a:t>
            </a:r>
            <a:r>
              <a:rPr lang="id-ID" sz="2700" spc="2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0" dirty="0">
                <a:latin typeface="Arial" pitchFamily="34" charset="0"/>
                <a:cs typeface="Arial" pitchFamily="34" charset="0"/>
              </a:rPr>
              <a:t>pendapatan</a:t>
            </a:r>
            <a:r>
              <a:rPr lang="id-ID" sz="2700" spc="2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0" dirty="0">
                <a:latin typeface="Arial" pitchFamily="34" charset="0"/>
                <a:cs typeface="Arial" pitchFamily="34" charset="0"/>
              </a:rPr>
              <a:t>nasional</a:t>
            </a:r>
            <a:r>
              <a:rPr lang="id-ID" sz="2700" spc="1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5" dirty="0">
                <a:latin typeface="Arial" pitchFamily="34" charset="0"/>
                <a:cs typeface="Arial" pitchFamily="34" charset="0"/>
              </a:rPr>
              <a:t>dapat</a:t>
            </a:r>
            <a:r>
              <a:rPr lang="id-ID" sz="2700" spc="2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0" dirty="0">
                <a:latin typeface="Arial" pitchFamily="34" charset="0"/>
                <a:cs typeface="Arial" pitchFamily="34" charset="0"/>
              </a:rPr>
              <a:t>diukur</a:t>
            </a:r>
            <a:r>
              <a:rPr lang="id-ID" sz="2700" spc="1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5" dirty="0">
                <a:latin typeface="Arial" pitchFamily="34" charset="0"/>
                <a:cs typeface="Arial" pitchFamily="34" charset="0"/>
              </a:rPr>
              <a:t>dengan</a:t>
            </a:r>
            <a:r>
              <a:rPr lang="id-ID" sz="2700" spc="25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5" dirty="0">
                <a:latin typeface="Arial" pitchFamily="34" charset="0"/>
                <a:cs typeface="Arial" pitchFamily="34" charset="0"/>
              </a:rPr>
              <a:t>cara</a:t>
            </a:r>
            <a:r>
              <a:rPr lang="id-ID" sz="2700" spc="-15" dirty="0" smtClean="0">
                <a:latin typeface="Arial" pitchFamily="34" charset="0"/>
                <a:cs typeface="Arial" pitchFamily="34" charset="0"/>
              </a:rPr>
              <a:t>:</a:t>
            </a:r>
            <a:endParaRPr lang="id-ID" sz="2700" dirty="0">
              <a:latin typeface="Arial" pitchFamily="34" charset="0"/>
              <a:cs typeface="Arial" pitchFamily="34" charset="0"/>
            </a:endParaRPr>
          </a:p>
          <a:p>
            <a:pPr marL="1645920">
              <a:lnSpc>
                <a:spcPct val="100000"/>
              </a:lnSpc>
              <a:spcBef>
                <a:spcPts val="1540"/>
              </a:spcBef>
            </a:pPr>
            <a:r>
              <a:rPr lang="id-ID" sz="2700" dirty="0" smtClean="0">
                <a:latin typeface="Arial" pitchFamily="34" charset="0"/>
                <a:cs typeface="Arial" pitchFamily="34" charset="0"/>
              </a:rPr>
              <a:t>									</a:t>
            </a:r>
            <a:r>
              <a:rPr lang="id-ID"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7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MPC = c</a:t>
            </a:r>
            <a:endParaRPr lang="id-ID" sz="2700" dirty="0" smtClean="0">
              <a:latin typeface="Arial" pitchFamily="34" charset="0"/>
              <a:cs typeface="Arial" pitchFamily="34" charset="0"/>
            </a:endParaRPr>
          </a:p>
          <a:p>
            <a:pPr marL="1645920">
              <a:lnSpc>
                <a:spcPct val="100000"/>
              </a:lnSpc>
              <a:spcBef>
                <a:spcPts val="1540"/>
              </a:spcBef>
            </a:pPr>
            <a:endParaRPr lang="id-ID" sz="2700" dirty="0" smtClean="0">
              <a:latin typeface="Arial" pitchFamily="34" charset="0"/>
              <a:cs typeface="Arial" pitchFamily="34" charset="0"/>
            </a:endParaRPr>
          </a:p>
          <a:p>
            <a:pPr marL="355600" marR="6350" indent="-343535" algn="just">
              <a:lnSpc>
                <a:spcPct val="130600"/>
              </a:lnSpc>
              <a:spcBef>
                <a:spcPts val="100"/>
              </a:spcBef>
              <a:buFont typeface="Arial MT"/>
              <a:buChar char="•"/>
              <a:tabLst>
                <a:tab pos="356235" algn="l"/>
              </a:tabLst>
            </a:pPr>
            <a:r>
              <a:rPr sz="2700" b="1" spc="-5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Asumsikan</a:t>
            </a:r>
            <a:r>
              <a:rPr sz="2700" b="1" spc="-5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bahwa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pemerintah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menambah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sebesar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Rp1 Miliar </a:t>
            </a:r>
            <a:r>
              <a:rPr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untuk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membeli barang/jasa, dimana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MPC </a:t>
            </a:r>
            <a:r>
              <a:rPr sz="27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sz="27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Disposible</a:t>
            </a:r>
            <a:r>
              <a:rPr sz="27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Income (</a:t>
            </a:r>
            <a:r>
              <a:rPr sz="2700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Yd</a:t>
            </a:r>
            <a:r>
              <a:rPr sz="27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sz="27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sz="2700" spc="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0.75,</a:t>
            </a:r>
            <a:r>
              <a:rPr sz="2700" spc="-4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15" dirty="0" err="1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sz="27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:</a:t>
            </a:r>
            <a:endParaRPr sz="2700" dirty="0">
              <a:latin typeface="Arial" pitchFamily="34" charset="0"/>
              <a:cs typeface="Arial" pitchFamily="34" charset="0"/>
            </a:endParaRPr>
          </a:p>
          <a:p>
            <a:pPr marL="927100" marR="5080" lvl="1" indent="-508000" algn="just">
              <a:lnSpc>
                <a:spcPct val="129900"/>
              </a:lnSpc>
              <a:spcBef>
                <a:spcPts val="580"/>
              </a:spcBef>
              <a:buAutoNum type="arabicPeriod"/>
              <a:tabLst>
                <a:tab pos="927735" algn="l"/>
              </a:tabLst>
            </a:pPr>
            <a:r>
              <a:rPr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Kebijakan meningkatkan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 pemerintah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Rp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milyar tersebut didanai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dari </a:t>
            </a:r>
            <a:r>
              <a:rPr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peningkatan </a:t>
            </a:r>
            <a:r>
              <a:rPr sz="2700" spc="-10" dirty="0" err="1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pajak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individu</a:t>
            </a:r>
            <a:r>
              <a:rPr sz="27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sz="27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perusahaan</a:t>
            </a:r>
            <a:r>
              <a:rPr sz="27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sebesar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1 M, </a:t>
            </a:r>
            <a:r>
              <a:rPr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artinya bahwa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 </a:t>
            </a:r>
            <a:r>
              <a:rPr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swasta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menurun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Rp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1 M,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pada </a:t>
            </a:r>
            <a:r>
              <a:rPr sz="2700" spc="-2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kondisi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AE,</a:t>
            </a:r>
            <a:r>
              <a:rPr sz="2700" b="1" spc="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 </a:t>
            </a:r>
            <a:r>
              <a:rPr sz="2700" b="1" spc="-1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kesempatan kerja </a:t>
            </a:r>
            <a:r>
              <a:rPr sz="2700" b="1" spc="-1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sz="2700" spc="-2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10" dirty="0" err="1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berubah</a:t>
            </a:r>
            <a:r>
              <a:rPr sz="27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karena</a:t>
            </a:r>
            <a:r>
              <a:rPr sz="2700" spc="-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pengeluaran </a:t>
            </a:r>
            <a:r>
              <a:rPr lang="id-ID" sz="27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= penerimaan pemerintah</a:t>
            </a:r>
            <a:endParaRPr sz="2700" dirty="0">
              <a:latin typeface="Arial" pitchFamily="34" charset="0"/>
              <a:cs typeface="Arial" pitchFamily="34" charset="0"/>
            </a:endParaRPr>
          </a:p>
          <a:p>
            <a:pPr marL="927100" marR="5080" lvl="1" indent="-508000" algn="just">
              <a:lnSpc>
                <a:spcPct val="129900"/>
              </a:lnSpc>
              <a:spcBef>
                <a:spcPts val="575"/>
              </a:spcBef>
              <a:buFontTx/>
              <a:buAutoNum type="arabicPeriod"/>
              <a:tabLst>
                <a:tab pos="927735" algn="l"/>
              </a:tabLst>
            </a:pPr>
            <a:r>
              <a:rPr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Kebijakan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tambahan pengeluaran pemerintah diambil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dari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pajak </a:t>
            </a:r>
            <a:r>
              <a:rPr sz="2700" spc="-5" dirty="0" err="1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rumah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700" spc="-15" dirty="0" err="1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tangga</a:t>
            </a:r>
            <a:r>
              <a:rPr sz="27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id-ID" sz="27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pemerintah </a:t>
            </a:r>
            <a:r>
              <a:rPr lang="id-ID" sz="2700" spc="-1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tidak meminjam atau mencetak uang, tetapi menaikkan pajak sehingga rumah tangga harus membayar lebih </a:t>
            </a:r>
            <a:r>
              <a:rPr lang="id-ID" sz="27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besar)</a:t>
            </a:r>
            <a:r>
              <a:rPr sz="27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sz="2700" spc="-10" dirty="0" err="1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sehingga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i-FI"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ketika pajak </a:t>
            </a:r>
            <a:r>
              <a:rPr lang="fi-FI" sz="27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meningkat</a:t>
            </a:r>
            <a:r>
              <a:rPr lang="id-ID" sz="27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i-FI" sz="27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fi-FI"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M, konsumsi turun 0,75 M</a:t>
            </a:r>
            <a:r>
              <a:rPr sz="27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dan jika pemerintah </a:t>
            </a:r>
            <a:r>
              <a:rPr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membelanjakan sebesar </a:t>
            </a:r>
            <a:r>
              <a:rPr sz="270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sz="270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M, </a:t>
            </a:r>
            <a:r>
              <a:rPr lang="id-ID" sz="2700" spc="-15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maka </a:t>
            </a:r>
            <a:r>
              <a:rPr lang="id-ID" sz="2700" spc="-5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dampak bersih terhadap AE (Aggregate Expenditure) = 1 M (dari G) – 0,75 M (penurunan konsumsi) = 0,25 M. Jadi AE meningkat sebesar 0,25 M atau Rp 250 juta.</a:t>
            </a:r>
            <a:r>
              <a:rPr lang="id-ID" sz="2700" spc="-10" dirty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id-ID" sz="2700" dirty="0">
              <a:latin typeface="Arial" pitchFamily="34" charset="0"/>
              <a:cs typeface="Arial" pitchFamily="34" charset="0"/>
            </a:endParaRPr>
          </a:p>
          <a:p>
            <a:pPr marL="927100" marR="5080" lvl="1" indent="-508000" algn="just">
              <a:lnSpc>
                <a:spcPct val="129900"/>
              </a:lnSpc>
              <a:spcBef>
                <a:spcPts val="575"/>
              </a:spcBef>
              <a:buAutoNum type="arabicPeriod"/>
              <a:tabLst>
                <a:tab pos="927735" algn="l"/>
              </a:tabLst>
            </a:pPr>
            <a:r>
              <a:rPr sz="2700" spc="-10" dirty="0" smtClean="0">
                <a:solidFill>
                  <a:srgbClr val="3E3E3E"/>
                </a:solidFill>
                <a:latin typeface="Arial" pitchFamily="34" charset="0"/>
                <a:cs typeface="Arial" pitchFamily="34" charset="0"/>
              </a:rPr>
              <a:t>. </a:t>
            </a:r>
            <a:endParaRPr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3150195" y="9765804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781300"/>
            <a:ext cx="3951068" cy="1209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20" y="1831339"/>
            <a:ext cx="13530580" cy="1447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5869666" y="6102731"/>
            <a:ext cx="2416175" cy="4184650"/>
            <a:chOff x="15869666" y="6102731"/>
            <a:chExt cx="2416175" cy="4184650"/>
          </a:xfrm>
        </p:grpSpPr>
        <p:sp>
          <p:nvSpPr>
            <p:cNvPr id="4" name="object 4"/>
            <p:cNvSpPr/>
            <p:nvPr/>
          </p:nvSpPr>
          <p:spPr>
            <a:xfrm>
              <a:off x="17378467" y="8716036"/>
              <a:ext cx="907415" cy="1570990"/>
            </a:xfrm>
            <a:custGeom>
              <a:avLst/>
              <a:gdLst/>
              <a:ahLst/>
              <a:cxnLst/>
              <a:rect l="l" t="t" r="r" b="b"/>
              <a:pathLst>
                <a:path w="907415" h="1570990">
                  <a:moveTo>
                    <a:pt x="906993" y="0"/>
                  </a:moveTo>
                  <a:lnTo>
                    <a:pt x="0" y="1570963"/>
                  </a:lnTo>
                  <a:lnTo>
                    <a:pt x="906993" y="1570963"/>
                  </a:lnTo>
                  <a:lnTo>
                    <a:pt x="906993" y="0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745490" y="7619691"/>
              <a:ext cx="1540510" cy="2667635"/>
            </a:xfrm>
            <a:custGeom>
              <a:avLst/>
              <a:gdLst/>
              <a:ahLst/>
              <a:cxnLst/>
              <a:rect l="l" t="t" r="r" b="b"/>
              <a:pathLst>
                <a:path w="1540509" h="2667634">
                  <a:moveTo>
                    <a:pt x="1539969" y="0"/>
                  </a:moveTo>
                  <a:lnTo>
                    <a:pt x="0" y="2667308"/>
                  </a:lnTo>
                  <a:lnTo>
                    <a:pt x="249434" y="2667308"/>
                  </a:lnTo>
                  <a:lnTo>
                    <a:pt x="1539969" y="432042"/>
                  </a:lnTo>
                  <a:lnTo>
                    <a:pt x="1539969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869666" y="6102731"/>
              <a:ext cx="2416175" cy="4184650"/>
            </a:xfrm>
            <a:custGeom>
              <a:avLst/>
              <a:gdLst/>
              <a:ahLst/>
              <a:cxnLst/>
              <a:rect l="l" t="t" r="r" b="b"/>
              <a:pathLst>
                <a:path w="2416175" h="4184650">
                  <a:moveTo>
                    <a:pt x="2415793" y="0"/>
                  </a:moveTo>
                  <a:lnTo>
                    <a:pt x="0" y="4184268"/>
                  </a:lnTo>
                  <a:lnTo>
                    <a:pt x="712835" y="4184268"/>
                  </a:lnTo>
                  <a:lnTo>
                    <a:pt x="2415793" y="1234646"/>
                  </a:lnTo>
                  <a:lnTo>
                    <a:pt x="241579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41901" y="565531"/>
            <a:ext cx="51714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20" dirty="0"/>
              <a:t>Deflationary</a:t>
            </a:r>
            <a:r>
              <a:rPr sz="4000" b="1" spc="-300" dirty="0"/>
              <a:t> </a:t>
            </a:r>
            <a:r>
              <a:rPr sz="4000" b="1" spc="10" dirty="0">
                <a:solidFill>
                  <a:srgbClr val="0066CC"/>
                </a:solidFill>
              </a:rPr>
              <a:t>Gap</a:t>
            </a:r>
            <a:endParaRPr sz="4000" b="1" dirty="0"/>
          </a:p>
        </p:txBody>
      </p:sp>
      <p:sp>
        <p:nvSpPr>
          <p:cNvPr id="16" name="object 16"/>
          <p:cNvSpPr txBox="1"/>
          <p:nvPr/>
        </p:nvSpPr>
        <p:spPr>
          <a:xfrm>
            <a:off x="4541901" y="1225931"/>
            <a:ext cx="589788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solidFill>
                  <a:srgbClr val="929292"/>
                </a:solidFill>
                <a:latin typeface="Calibri"/>
                <a:cs typeface="Calibri"/>
              </a:rPr>
              <a:t>Kebijakan</a:t>
            </a:r>
            <a:r>
              <a:rPr sz="2800" spc="-6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10" dirty="0" err="1">
                <a:solidFill>
                  <a:srgbClr val="929292"/>
                </a:solidFill>
                <a:latin typeface="Calibri"/>
                <a:cs typeface="Calibri"/>
              </a:rPr>
              <a:t>Fiskal</a:t>
            </a:r>
            <a:r>
              <a:rPr sz="2800" spc="-10" dirty="0" smtClean="0">
                <a:solidFill>
                  <a:srgbClr val="929292"/>
                </a:solidFill>
                <a:latin typeface="Calibri"/>
                <a:cs typeface="Calibri"/>
              </a:rPr>
              <a:t>:</a:t>
            </a:r>
            <a:r>
              <a:rPr sz="2800" spc="10" dirty="0" smtClean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929292"/>
                </a:solidFill>
                <a:latin typeface="Calibri"/>
                <a:cs typeface="Calibri"/>
              </a:rPr>
              <a:t>G</a:t>
            </a:r>
            <a:r>
              <a:rPr sz="2800" spc="-5" dirty="0">
                <a:solidFill>
                  <a:srgbClr val="929292"/>
                </a:solidFill>
                <a:latin typeface="Calibri"/>
                <a:cs typeface="Calibri"/>
              </a:rPr>
              <a:t> Naik</a:t>
            </a:r>
            <a:r>
              <a:rPr sz="2800" spc="-1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929292"/>
                </a:solidFill>
                <a:latin typeface="Calibri"/>
                <a:cs typeface="Calibri"/>
              </a:rPr>
              <a:t>dan </a:t>
            </a:r>
            <a:r>
              <a:rPr sz="2800" spc="-15" dirty="0">
                <a:solidFill>
                  <a:srgbClr val="929292"/>
                </a:solidFill>
                <a:latin typeface="Calibri"/>
                <a:cs typeface="Calibri"/>
              </a:rPr>
              <a:t>Pajak</a:t>
            </a:r>
            <a:r>
              <a:rPr sz="2800" spc="10" dirty="0">
                <a:solidFill>
                  <a:srgbClr val="929292"/>
                </a:solidFill>
                <a:latin typeface="Calibri"/>
                <a:cs typeface="Calibri"/>
              </a:rPr>
              <a:t> </a:t>
            </a:r>
            <a:r>
              <a:rPr sz="2800" spc="-35" dirty="0">
                <a:solidFill>
                  <a:srgbClr val="929292"/>
                </a:solidFill>
                <a:latin typeface="Calibri"/>
                <a:cs typeface="Calibri"/>
              </a:rPr>
              <a:t>Turun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52139" y="5652452"/>
            <a:ext cx="2241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78020" y="5630862"/>
            <a:ext cx="2241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76140" y="5865114"/>
            <a:ext cx="150495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spc="-5" dirty="0">
                <a:solidFill>
                  <a:srgbClr val="3E3E3E"/>
                </a:solidFill>
                <a:latin typeface="Calibri"/>
                <a:cs typeface="Calibri"/>
              </a:rPr>
              <a:t>F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24225" y="4939284"/>
            <a:ext cx="1138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E3E3E"/>
                </a:solidFill>
                <a:latin typeface="Calibri"/>
                <a:cs typeface="Calibri"/>
              </a:rPr>
              <a:t>Gap</a:t>
            </a:r>
            <a:r>
              <a:rPr sz="24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E3E3E"/>
                </a:solidFill>
                <a:latin typeface="Calibri"/>
                <a:cs typeface="Calibri"/>
              </a:rPr>
              <a:t>GNP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290442" y="2748533"/>
            <a:ext cx="3352165" cy="2124710"/>
            <a:chOff x="3290442" y="2748533"/>
            <a:chExt cx="3352165" cy="2124710"/>
          </a:xfrm>
        </p:grpSpPr>
        <p:sp>
          <p:nvSpPr>
            <p:cNvPr id="22" name="object 22"/>
            <p:cNvSpPr/>
            <p:nvPr/>
          </p:nvSpPr>
          <p:spPr>
            <a:xfrm>
              <a:off x="3290442" y="4740655"/>
              <a:ext cx="1276985" cy="132715"/>
            </a:xfrm>
            <a:custGeom>
              <a:avLst/>
              <a:gdLst/>
              <a:ahLst/>
              <a:cxnLst/>
              <a:rect l="l" t="t" r="r" b="b"/>
              <a:pathLst>
                <a:path w="1276985" h="132714">
                  <a:moveTo>
                    <a:pt x="113792" y="0"/>
                  </a:moveTo>
                  <a:lnTo>
                    <a:pt x="0" y="66294"/>
                  </a:lnTo>
                  <a:lnTo>
                    <a:pt x="113792" y="132588"/>
                  </a:lnTo>
                  <a:lnTo>
                    <a:pt x="122555" y="130302"/>
                  </a:lnTo>
                  <a:lnTo>
                    <a:pt x="126492" y="123444"/>
                  </a:lnTo>
                  <a:lnTo>
                    <a:pt x="130429" y="116713"/>
                  </a:lnTo>
                  <a:lnTo>
                    <a:pt x="128143" y="107950"/>
                  </a:lnTo>
                  <a:lnTo>
                    <a:pt x="81250" y="80645"/>
                  </a:lnTo>
                  <a:lnTo>
                    <a:pt x="28448" y="80645"/>
                  </a:lnTo>
                  <a:lnTo>
                    <a:pt x="28448" y="52070"/>
                  </a:lnTo>
                  <a:lnTo>
                    <a:pt x="81033" y="52070"/>
                  </a:lnTo>
                  <a:lnTo>
                    <a:pt x="128143" y="24638"/>
                  </a:lnTo>
                  <a:lnTo>
                    <a:pt x="130429" y="15875"/>
                  </a:lnTo>
                  <a:lnTo>
                    <a:pt x="126492" y="9144"/>
                  </a:lnTo>
                  <a:lnTo>
                    <a:pt x="122555" y="2286"/>
                  </a:lnTo>
                  <a:lnTo>
                    <a:pt x="113792" y="0"/>
                  </a:lnTo>
                  <a:close/>
                </a:path>
                <a:path w="1276985" h="132714">
                  <a:moveTo>
                    <a:pt x="1219812" y="66294"/>
                  </a:moveTo>
                  <a:lnTo>
                    <a:pt x="1148334" y="107950"/>
                  </a:lnTo>
                  <a:lnTo>
                    <a:pt x="1146048" y="116713"/>
                  </a:lnTo>
                  <a:lnTo>
                    <a:pt x="1150112" y="123444"/>
                  </a:lnTo>
                  <a:lnTo>
                    <a:pt x="1154049" y="130302"/>
                  </a:lnTo>
                  <a:lnTo>
                    <a:pt x="1162812" y="132588"/>
                  </a:lnTo>
                  <a:lnTo>
                    <a:pt x="1251866" y="80645"/>
                  </a:lnTo>
                  <a:lnTo>
                    <a:pt x="1248156" y="80645"/>
                  </a:lnTo>
                  <a:lnTo>
                    <a:pt x="1248156" y="78613"/>
                  </a:lnTo>
                  <a:lnTo>
                    <a:pt x="1240917" y="78613"/>
                  </a:lnTo>
                  <a:lnTo>
                    <a:pt x="1219812" y="66294"/>
                  </a:lnTo>
                  <a:close/>
                </a:path>
                <a:path w="1276985" h="132714">
                  <a:moveTo>
                    <a:pt x="81033" y="52070"/>
                  </a:moveTo>
                  <a:lnTo>
                    <a:pt x="28448" y="52070"/>
                  </a:lnTo>
                  <a:lnTo>
                    <a:pt x="28448" y="80645"/>
                  </a:lnTo>
                  <a:lnTo>
                    <a:pt x="81250" y="80645"/>
                  </a:lnTo>
                  <a:lnTo>
                    <a:pt x="77769" y="78613"/>
                  </a:lnTo>
                  <a:lnTo>
                    <a:pt x="35560" y="78613"/>
                  </a:lnTo>
                  <a:lnTo>
                    <a:pt x="35560" y="53975"/>
                  </a:lnTo>
                  <a:lnTo>
                    <a:pt x="77769" y="53975"/>
                  </a:lnTo>
                  <a:lnTo>
                    <a:pt x="81033" y="52070"/>
                  </a:lnTo>
                  <a:close/>
                </a:path>
                <a:path w="1276985" h="132714">
                  <a:moveTo>
                    <a:pt x="1195443" y="52070"/>
                  </a:moveTo>
                  <a:lnTo>
                    <a:pt x="81033" y="52070"/>
                  </a:lnTo>
                  <a:lnTo>
                    <a:pt x="56664" y="66294"/>
                  </a:lnTo>
                  <a:lnTo>
                    <a:pt x="81250" y="80645"/>
                  </a:lnTo>
                  <a:lnTo>
                    <a:pt x="1195226" y="80645"/>
                  </a:lnTo>
                  <a:lnTo>
                    <a:pt x="1219812" y="66294"/>
                  </a:lnTo>
                  <a:lnTo>
                    <a:pt x="1195443" y="52070"/>
                  </a:lnTo>
                  <a:close/>
                </a:path>
                <a:path w="1276985" h="132714">
                  <a:moveTo>
                    <a:pt x="1252089" y="52070"/>
                  </a:moveTo>
                  <a:lnTo>
                    <a:pt x="1248156" y="52070"/>
                  </a:lnTo>
                  <a:lnTo>
                    <a:pt x="1248156" y="80645"/>
                  </a:lnTo>
                  <a:lnTo>
                    <a:pt x="1251866" y="80645"/>
                  </a:lnTo>
                  <a:lnTo>
                    <a:pt x="1276477" y="66294"/>
                  </a:lnTo>
                  <a:lnTo>
                    <a:pt x="1252089" y="52070"/>
                  </a:lnTo>
                  <a:close/>
                </a:path>
                <a:path w="1276985" h="132714">
                  <a:moveTo>
                    <a:pt x="35560" y="53975"/>
                  </a:moveTo>
                  <a:lnTo>
                    <a:pt x="35560" y="78613"/>
                  </a:lnTo>
                  <a:lnTo>
                    <a:pt x="56664" y="66294"/>
                  </a:lnTo>
                  <a:lnTo>
                    <a:pt x="35560" y="53975"/>
                  </a:lnTo>
                  <a:close/>
                </a:path>
                <a:path w="1276985" h="132714">
                  <a:moveTo>
                    <a:pt x="56664" y="66294"/>
                  </a:moveTo>
                  <a:lnTo>
                    <a:pt x="35560" y="78613"/>
                  </a:lnTo>
                  <a:lnTo>
                    <a:pt x="77769" y="78613"/>
                  </a:lnTo>
                  <a:lnTo>
                    <a:pt x="56664" y="66294"/>
                  </a:lnTo>
                  <a:close/>
                </a:path>
                <a:path w="1276985" h="132714">
                  <a:moveTo>
                    <a:pt x="1240917" y="53975"/>
                  </a:moveTo>
                  <a:lnTo>
                    <a:pt x="1219812" y="66294"/>
                  </a:lnTo>
                  <a:lnTo>
                    <a:pt x="1240917" y="78613"/>
                  </a:lnTo>
                  <a:lnTo>
                    <a:pt x="1240917" y="53975"/>
                  </a:lnTo>
                  <a:close/>
                </a:path>
                <a:path w="1276985" h="132714">
                  <a:moveTo>
                    <a:pt x="1248156" y="53975"/>
                  </a:moveTo>
                  <a:lnTo>
                    <a:pt x="1240917" y="53975"/>
                  </a:lnTo>
                  <a:lnTo>
                    <a:pt x="1240917" y="78613"/>
                  </a:lnTo>
                  <a:lnTo>
                    <a:pt x="1248156" y="78613"/>
                  </a:lnTo>
                  <a:lnTo>
                    <a:pt x="1248156" y="53975"/>
                  </a:lnTo>
                  <a:close/>
                </a:path>
                <a:path w="1276985" h="132714">
                  <a:moveTo>
                    <a:pt x="77769" y="53975"/>
                  </a:moveTo>
                  <a:lnTo>
                    <a:pt x="35560" y="53975"/>
                  </a:lnTo>
                  <a:lnTo>
                    <a:pt x="56664" y="66294"/>
                  </a:lnTo>
                  <a:lnTo>
                    <a:pt x="77769" y="53975"/>
                  </a:lnTo>
                  <a:close/>
                </a:path>
                <a:path w="1276985" h="132714">
                  <a:moveTo>
                    <a:pt x="1162812" y="0"/>
                  </a:moveTo>
                  <a:lnTo>
                    <a:pt x="1154049" y="2286"/>
                  </a:lnTo>
                  <a:lnTo>
                    <a:pt x="1150112" y="9144"/>
                  </a:lnTo>
                  <a:lnTo>
                    <a:pt x="1146048" y="15875"/>
                  </a:lnTo>
                  <a:lnTo>
                    <a:pt x="1148334" y="24638"/>
                  </a:lnTo>
                  <a:lnTo>
                    <a:pt x="1219812" y="66294"/>
                  </a:lnTo>
                  <a:lnTo>
                    <a:pt x="1240917" y="53975"/>
                  </a:lnTo>
                  <a:lnTo>
                    <a:pt x="1248156" y="53975"/>
                  </a:lnTo>
                  <a:lnTo>
                    <a:pt x="1248156" y="52070"/>
                  </a:lnTo>
                  <a:lnTo>
                    <a:pt x="1252089" y="52070"/>
                  </a:lnTo>
                  <a:lnTo>
                    <a:pt x="116281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05019" y="2748533"/>
              <a:ext cx="1537207" cy="59436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2225294" y="5288914"/>
            <a:ext cx="35877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15" dirty="0">
                <a:solidFill>
                  <a:srgbClr val="3E3E3E"/>
                </a:solidFill>
                <a:latin typeface="Times New Roman"/>
                <a:cs typeface="Times New Roman"/>
              </a:rPr>
              <a:t>45</a:t>
            </a:r>
            <a:r>
              <a:rPr sz="1850" dirty="0">
                <a:solidFill>
                  <a:srgbClr val="3E3E3E"/>
                </a:solidFill>
                <a:latin typeface="Symbol"/>
                <a:cs typeface="Symbol"/>
              </a:rPr>
              <a:t>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95619" y="3133026"/>
            <a:ext cx="38798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dirty="0">
                <a:solidFill>
                  <a:srgbClr val="46A2FF"/>
                </a:solidFill>
                <a:latin typeface="Calibri"/>
                <a:cs typeface="Calibri"/>
              </a:rPr>
              <a:t>AE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104509" y="2168906"/>
            <a:ext cx="53848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00AF50"/>
                </a:solidFill>
                <a:latin typeface="Calibri"/>
                <a:cs typeface="Calibri"/>
              </a:rPr>
              <a:t>AE</a:t>
            </a:r>
            <a:r>
              <a:rPr sz="2625" b="1" spc="-7" baseline="-20634" dirty="0">
                <a:solidFill>
                  <a:srgbClr val="00AF50"/>
                </a:solidFill>
                <a:latin typeface="Calibri"/>
                <a:cs typeface="Calibri"/>
              </a:rPr>
              <a:t>F</a:t>
            </a:r>
            <a:endParaRPr sz="2625" baseline="-20634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511550" y="3034982"/>
            <a:ext cx="1472565" cy="906144"/>
            <a:chOff x="3511550" y="3034982"/>
            <a:chExt cx="1472565" cy="906144"/>
          </a:xfrm>
        </p:grpSpPr>
        <p:sp>
          <p:nvSpPr>
            <p:cNvPr id="28" name="object 28"/>
            <p:cNvSpPr/>
            <p:nvPr/>
          </p:nvSpPr>
          <p:spPr>
            <a:xfrm>
              <a:off x="4644389" y="3049270"/>
              <a:ext cx="325120" cy="698500"/>
            </a:xfrm>
            <a:custGeom>
              <a:avLst/>
              <a:gdLst/>
              <a:ahLst/>
              <a:cxnLst/>
              <a:rect l="l" t="t" r="r" b="b"/>
              <a:pathLst>
                <a:path w="325120" h="698500">
                  <a:moveTo>
                    <a:pt x="0" y="0"/>
                  </a:moveTo>
                  <a:lnTo>
                    <a:pt x="63279" y="2137"/>
                  </a:lnTo>
                  <a:lnTo>
                    <a:pt x="114950" y="7953"/>
                  </a:lnTo>
                  <a:lnTo>
                    <a:pt x="149786" y="16555"/>
                  </a:lnTo>
                  <a:lnTo>
                    <a:pt x="162560" y="27050"/>
                  </a:lnTo>
                  <a:lnTo>
                    <a:pt x="162560" y="322199"/>
                  </a:lnTo>
                  <a:lnTo>
                    <a:pt x="175333" y="332694"/>
                  </a:lnTo>
                  <a:lnTo>
                    <a:pt x="210169" y="341296"/>
                  </a:lnTo>
                  <a:lnTo>
                    <a:pt x="261840" y="347112"/>
                  </a:lnTo>
                  <a:lnTo>
                    <a:pt x="325120" y="349250"/>
                  </a:lnTo>
                  <a:lnTo>
                    <a:pt x="261840" y="351387"/>
                  </a:lnTo>
                  <a:lnTo>
                    <a:pt x="210169" y="357203"/>
                  </a:lnTo>
                  <a:lnTo>
                    <a:pt x="175333" y="365805"/>
                  </a:lnTo>
                  <a:lnTo>
                    <a:pt x="162560" y="376300"/>
                  </a:lnTo>
                  <a:lnTo>
                    <a:pt x="162560" y="671449"/>
                  </a:lnTo>
                  <a:lnTo>
                    <a:pt x="149786" y="681944"/>
                  </a:lnTo>
                  <a:lnTo>
                    <a:pt x="114950" y="690546"/>
                  </a:lnTo>
                  <a:lnTo>
                    <a:pt x="63279" y="696362"/>
                  </a:lnTo>
                  <a:lnTo>
                    <a:pt x="0" y="698500"/>
                  </a:lnTo>
                </a:path>
              </a:pathLst>
            </a:custGeom>
            <a:ln w="28575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511550" y="3116580"/>
              <a:ext cx="908685" cy="824865"/>
            </a:xfrm>
            <a:custGeom>
              <a:avLst/>
              <a:gdLst/>
              <a:ahLst/>
              <a:cxnLst/>
              <a:rect l="l" t="t" r="r" b="b"/>
              <a:pathLst>
                <a:path w="908685" h="824864">
                  <a:moveTo>
                    <a:pt x="42290" y="771906"/>
                  </a:moveTo>
                  <a:lnTo>
                    <a:pt x="0" y="810260"/>
                  </a:lnTo>
                  <a:lnTo>
                    <a:pt x="12700" y="824357"/>
                  </a:lnTo>
                  <a:lnTo>
                    <a:pt x="55117" y="786003"/>
                  </a:lnTo>
                  <a:lnTo>
                    <a:pt x="42290" y="771906"/>
                  </a:lnTo>
                  <a:close/>
                </a:path>
                <a:path w="908685" h="824864">
                  <a:moveTo>
                    <a:pt x="98805" y="720725"/>
                  </a:moveTo>
                  <a:lnTo>
                    <a:pt x="56387" y="759079"/>
                  </a:lnTo>
                  <a:lnTo>
                    <a:pt x="69214" y="773176"/>
                  </a:lnTo>
                  <a:lnTo>
                    <a:pt x="111505" y="734822"/>
                  </a:lnTo>
                  <a:lnTo>
                    <a:pt x="98805" y="720725"/>
                  </a:lnTo>
                  <a:close/>
                </a:path>
                <a:path w="908685" h="824864">
                  <a:moveTo>
                    <a:pt x="155194" y="669544"/>
                  </a:moveTo>
                  <a:lnTo>
                    <a:pt x="112902" y="707898"/>
                  </a:lnTo>
                  <a:lnTo>
                    <a:pt x="125729" y="722122"/>
                  </a:lnTo>
                  <a:lnTo>
                    <a:pt x="168021" y="683641"/>
                  </a:lnTo>
                  <a:lnTo>
                    <a:pt x="155194" y="669544"/>
                  </a:lnTo>
                  <a:close/>
                </a:path>
                <a:path w="908685" h="824864">
                  <a:moveTo>
                    <a:pt x="211709" y="618363"/>
                  </a:moveTo>
                  <a:lnTo>
                    <a:pt x="169417" y="656844"/>
                  </a:lnTo>
                  <a:lnTo>
                    <a:pt x="182117" y="670941"/>
                  </a:lnTo>
                  <a:lnTo>
                    <a:pt x="224536" y="632587"/>
                  </a:lnTo>
                  <a:lnTo>
                    <a:pt x="211709" y="618363"/>
                  </a:lnTo>
                  <a:close/>
                </a:path>
                <a:path w="908685" h="824864">
                  <a:moveTo>
                    <a:pt x="268224" y="567181"/>
                  </a:moveTo>
                  <a:lnTo>
                    <a:pt x="225805" y="605663"/>
                  </a:lnTo>
                  <a:lnTo>
                    <a:pt x="238633" y="619760"/>
                  </a:lnTo>
                  <a:lnTo>
                    <a:pt x="280924" y="581405"/>
                  </a:lnTo>
                  <a:lnTo>
                    <a:pt x="268224" y="567181"/>
                  </a:lnTo>
                  <a:close/>
                </a:path>
                <a:path w="908685" h="824864">
                  <a:moveTo>
                    <a:pt x="324612" y="516127"/>
                  </a:moveTo>
                  <a:lnTo>
                    <a:pt x="282321" y="554481"/>
                  </a:lnTo>
                  <a:lnTo>
                    <a:pt x="295021" y="568578"/>
                  </a:lnTo>
                  <a:lnTo>
                    <a:pt x="337438" y="530225"/>
                  </a:lnTo>
                  <a:lnTo>
                    <a:pt x="324612" y="516127"/>
                  </a:lnTo>
                  <a:close/>
                </a:path>
                <a:path w="908685" h="824864">
                  <a:moveTo>
                    <a:pt x="381126" y="464947"/>
                  </a:moveTo>
                  <a:lnTo>
                    <a:pt x="338709" y="503300"/>
                  </a:lnTo>
                  <a:lnTo>
                    <a:pt x="351536" y="517398"/>
                  </a:lnTo>
                  <a:lnTo>
                    <a:pt x="393953" y="479044"/>
                  </a:lnTo>
                  <a:lnTo>
                    <a:pt x="381126" y="464947"/>
                  </a:lnTo>
                  <a:close/>
                </a:path>
                <a:path w="908685" h="824864">
                  <a:moveTo>
                    <a:pt x="437514" y="413766"/>
                  </a:moveTo>
                  <a:lnTo>
                    <a:pt x="395224" y="452120"/>
                  </a:lnTo>
                  <a:lnTo>
                    <a:pt x="408050" y="466217"/>
                  </a:lnTo>
                  <a:lnTo>
                    <a:pt x="450341" y="427863"/>
                  </a:lnTo>
                  <a:lnTo>
                    <a:pt x="437514" y="413766"/>
                  </a:lnTo>
                  <a:close/>
                </a:path>
                <a:path w="908685" h="824864">
                  <a:moveTo>
                    <a:pt x="494029" y="362585"/>
                  </a:moveTo>
                  <a:lnTo>
                    <a:pt x="451738" y="400939"/>
                  </a:lnTo>
                  <a:lnTo>
                    <a:pt x="464438" y="415036"/>
                  </a:lnTo>
                  <a:lnTo>
                    <a:pt x="506857" y="376681"/>
                  </a:lnTo>
                  <a:lnTo>
                    <a:pt x="494029" y="362585"/>
                  </a:lnTo>
                  <a:close/>
                </a:path>
                <a:path w="908685" h="824864">
                  <a:moveTo>
                    <a:pt x="550545" y="311403"/>
                  </a:moveTo>
                  <a:lnTo>
                    <a:pt x="508126" y="349758"/>
                  </a:lnTo>
                  <a:lnTo>
                    <a:pt x="520953" y="363854"/>
                  </a:lnTo>
                  <a:lnTo>
                    <a:pt x="563245" y="325500"/>
                  </a:lnTo>
                  <a:lnTo>
                    <a:pt x="550545" y="311403"/>
                  </a:lnTo>
                  <a:close/>
                </a:path>
                <a:path w="908685" h="824864">
                  <a:moveTo>
                    <a:pt x="606933" y="260223"/>
                  </a:moveTo>
                  <a:lnTo>
                    <a:pt x="564641" y="298576"/>
                  </a:lnTo>
                  <a:lnTo>
                    <a:pt x="577469" y="312800"/>
                  </a:lnTo>
                  <a:lnTo>
                    <a:pt x="619760" y="274320"/>
                  </a:lnTo>
                  <a:lnTo>
                    <a:pt x="606933" y="260223"/>
                  </a:lnTo>
                  <a:close/>
                </a:path>
                <a:path w="908685" h="824864">
                  <a:moveTo>
                    <a:pt x="663448" y="209042"/>
                  </a:moveTo>
                  <a:lnTo>
                    <a:pt x="621157" y="247523"/>
                  </a:lnTo>
                  <a:lnTo>
                    <a:pt x="633857" y="261620"/>
                  </a:lnTo>
                  <a:lnTo>
                    <a:pt x="676275" y="223266"/>
                  </a:lnTo>
                  <a:lnTo>
                    <a:pt x="663448" y="209042"/>
                  </a:lnTo>
                  <a:close/>
                </a:path>
                <a:path w="908685" h="824864">
                  <a:moveTo>
                    <a:pt x="719963" y="157988"/>
                  </a:moveTo>
                  <a:lnTo>
                    <a:pt x="677545" y="196342"/>
                  </a:lnTo>
                  <a:lnTo>
                    <a:pt x="690372" y="210439"/>
                  </a:lnTo>
                  <a:lnTo>
                    <a:pt x="732663" y="172085"/>
                  </a:lnTo>
                  <a:lnTo>
                    <a:pt x="719963" y="157988"/>
                  </a:lnTo>
                  <a:close/>
                </a:path>
                <a:path w="908685" h="824864">
                  <a:moveTo>
                    <a:pt x="776351" y="106806"/>
                  </a:moveTo>
                  <a:lnTo>
                    <a:pt x="734060" y="145161"/>
                  </a:lnTo>
                  <a:lnTo>
                    <a:pt x="746760" y="159258"/>
                  </a:lnTo>
                  <a:lnTo>
                    <a:pt x="789177" y="120903"/>
                  </a:lnTo>
                  <a:lnTo>
                    <a:pt x="776351" y="106806"/>
                  </a:lnTo>
                  <a:close/>
                </a:path>
                <a:path w="908685" h="824864">
                  <a:moveTo>
                    <a:pt x="832865" y="55625"/>
                  </a:moveTo>
                  <a:lnTo>
                    <a:pt x="790448" y="93979"/>
                  </a:lnTo>
                  <a:lnTo>
                    <a:pt x="803275" y="108076"/>
                  </a:lnTo>
                  <a:lnTo>
                    <a:pt x="845692" y="69723"/>
                  </a:lnTo>
                  <a:lnTo>
                    <a:pt x="832865" y="55625"/>
                  </a:lnTo>
                  <a:close/>
                </a:path>
                <a:path w="908685" h="824864">
                  <a:moveTo>
                    <a:pt x="906665" y="5588"/>
                  </a:moveTo>
                  <a:lnTo>
                    <a:pt x="887984" y="5588"/>
                  </a:lnTo>
                  <a:lnTo>
                    <a:pt x="900811" y="19685"/>
                  </a:lnTo>
                  <a:lnTo>
                    <a:pt x="874716" y="43355"/>
                  </a:lnTo>
                  <a:lnTo>
                    <a:pt x="858732" y="93979"/>
                  </a:lnTo>
                  <a:lnTo>
                    <a:pt x="857123" y="98933"/>
                  </a:lnTo>
                  <a:lnTo>
                    <a:pt x="859916" y="104267"/>
                  </a:lnTo>
                  <a:lnTo>
                    <a:pt x="864870" y="105791"/>
                  </a:lnTo>
                  <a:lnTo>
                    <a:pt x="869950" y="107442"/>
                  </a:lnTo>
                  <a:lnTo>
                    <a:pt x="875284" y="104648"/>
                  </a:lnTo>
                  <a:lnTo>
                    <a:pt x="876935" y="99695"/>
                  </a:lnTo>
                  <a:lnTo>
                    <a:pt x="906665" y="5588"/>
                  </a:lnTo>
                  <a:close/>
                </a:path>
                <a:path w="908685" h="824864">
                  <a:moveTo>
                    <a:pt x="880398" y="25357"/>
                  </a:moveTo>
                  <a:lnTo>
                    <a:pt x="861855" y="29289"/>
                  </a:lnTo>
                  <a:lnTo>
                    <a:pt x="846963" y="42799"/>
                  </a:lnTo>
                  <a:lnTo>
                    <a:pt x="859789" y="56896"/>
                  </a:lnTo>
                  <a:lnTo>
                    <a:pt x="874716" y="43355"/>
                  </a:lnTo>
                  <a:lnTo>
                    <a:pt x="880398" y="25357"/>
                  </a:lnTo>
                  <a:close/>
                </a:path>
                <a:path w="908685" h="824864">
                  <a:moveTo>
                    <a:pt x="891797" y="9778"/>
                  </a:moveTo>
                  <a:lnTo>
                    <a:pt x="885316" y="9778"/>
                  </a:lnTo>
                  <a:lnTo>
                    <a:pt x="896365" y="21971"/>
                  </a:lnTo>
                  <a:lnTo>
                    <a:pt x="880398" y="25357"/>
                  </a:lnTo>
                  <a:lnTo>
                    <a:pt x="874716" y="43355"/>
                  </a:lnTo>
                  <a:lnTo>
                    <a:pt x="900811" y="19685"/>
                  </a:lnTo>
                  <a:lnTo>
                    <a:pt x="891797" y="9778"/>
                  </a:lnTo>
                  <a:close/>
                </a:path>
                <a:path w="908685" h="824864">
                  <a:moveTo>
                    <a:pt x="908430" y="0"/>
                  </a:moveTo>
                  <a:lnTo>
                    <a:pt x="806196" y="21590"/>
                  </a:lnTo>
                  <a:lnTo>
                    <a:pt x="800988" y="22605"/>
                  </a:lnTo>
                  <a:lnTo>
                    <a:pt x="797687" y="27686"/>
                  </a:lnTo>
                  <a:lnTo>
                    <a:pt x="798829" y="32893"/>
                  </a:lnTo>
                  <a:lnTo>
                    <a:pt x="799846" y="37973"/>
                  </a:lnTo>
                  <a:lnTo>
                    <a:pt x="804926" y="41275"/>
                  </a:lnTo>
                  <a:lnTo>
                    <a:pt x="810133" y="40259"/>
                  </a:lnTo>
                  <a:lnTo>
                    <a:pt x="861855" y="29289"/>
                  </a:lnTo>
                  <a:lnTo>
                    <a:pt x="887984" y="5588"/>
                  </a:lnTo>
                  <a:lnTo>
                    <a:pt x="906665" y="5588"/>
                  </a:lnTo>
                  <a:lnTo>
                    <a:pt x="908430" y="0"/>
                  </a:lnTo>
                  <a:close/>
                </a:path>
                <a:path w="908685" h="824864">
                  <a:moveTo>
                    <a:pt x="887984" y="5588"/>
                  </a:moveTo>
                  <a:lnTo>
                    <a:pt x="861855" y="29289"/>
                  </a:lnTo>
                  <a:lnTo>
                    <a:pt x="880398" y="25357"/>
                  </a:lnTo>
                  <a:lnTo>
                    <a:pt x="885316" y="9778"/>
                  </a:lnTo>
                  <a:lnTo>
                    <a:pt x="891797" y="9778"/>
                  </a:lnTo>
                  <a:lnTo>
                    <a:pt x="887984" y="5588"/>
                  </a:lnTo>
                  <a:close/>
                </a:path>
                <a:path w="908685" h="824864">
                  <a:moveTo>
                    <a:pt x="885316" y="9778"/>
                  </a:moveTo>
                  <a:lnTo>
                    <a:pt x="880398" y="25357"/>
                  </a:lnTo>
                  <a:lnTo>
                    <a:pt x="896365" y="21971"/>
                  </a:lnTo>
                  <a:lnTo>
                    <a:pt x="885316" y="9778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5429884" y="5622925"/>
            <a:ext cx="12884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-7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Riil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74231" y="2334529"/>
            <a:ext cx="280035" cy="13354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</a:pP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Pengeluaran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124830" y="1844293"/>
            <a:ext cx="788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AE</a:t>
            </a:r>
            <a:r>
              <a:rPr sz="24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4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04133" y="3829939"/>
            <a:ext cx="2305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317105" y="6315075"/>
            <a:ext cx="9653778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834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70534" algn="l"/>
              </a:tabLst>
            </a:pP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Kesenjangan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deflasi 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(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deflationary gap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)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terjadi </a:t>
            </a:r>
            <a:r>
              <a:rPr sz="2000" spc="-20" dirty="0">
                <a:solidFill>
                  <a:srgbClr val="3E3E3E"/>
                </a:solidFill>
                <a:latin typeface="Calibri"/>
                <a:cs typeface="Calibri"/>
              </a:rPr>
              <a:t>ketika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Pendapatan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riil aktual di bawah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potensi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ekonomi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full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employment.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Kesenjangan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 deflasi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mengacu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pada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kondisi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di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 mana</a:t>
            </a:r>
            <a:r>
              <a:rPr sz="2000" spc="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kapasitas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produktif ekonomi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kurang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dimanfaatkan,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sementara </a:t>
            </a:r>
            <a:r>
              <a:rPr sz="2000" b="1" spc="-5" dirty="0">
                <a:solidFill>
                  <a:srgbClr val="0070C0"/>
                </a:solidFill>
                <a:latin typeface="Calibri"/>
                <a:cs typeface="Calibri"/>
              </a:rPr>
              <a:t>deflasi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 adalah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kondisi </a:t>
            </a:r>
            <a:r>
              <a:rPr sz="2000" spc="-20" dirty="0">
                <a:solidFill>
                  <a:srgbClr val="3E3E3E"/>
                </a:solidFill>
                <a:latin typeface="Calibri"/>
                <a:cs typeface="Calibri"/>
              </a:rPr>
              <a:t>ketika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tingkat harga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umum</a:t>
            </a:r>
            <a:r>
              <a:rPr sz="2000" spc="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menurun</a:t>
            </a:r>
            <a:r>
              <a:rPr sz="2000" spc="4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(inflasi</a:t>
            </a:r>
            <a:r>
              <a:rPr sz="2000" spc="4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negatif)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317105" y="7640891"/>
            <a:ext cx="9653778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834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70534" algn="l"/>
              </a:tabLst>
            </a:pP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Kesenjangan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deflasi dapat terjadi </a:t>
            </a:r>
            <a:r>
              <a:rPr sz="2000" spc="-20" dirty="0">
                <a:solidFill>
                  <a:srgbClr val="3E3E3E"/>
                </a:solidFill>
                <a:latin typeface="Calibri"/>
                <a:cs typeface="Calibri"/>
              </a:rPr>
              <a:t>ketika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permintaan </a:t>
            </a:r>
            <a:r>
              <a:rPr sz="2000" b="1" spc="-15" dirty="0">
                <a:solidFill>
                  <a:srgbClr val="00AF50"/>
                </a:solidFill>
                <a:latin typeface="Calibri"/>
                <a:cs typeface="Calibri"/>
              </a:rPr>
              <a:t>agregat </a:t>
            </a:r>
            <a:r>
              <a:rPr sz="2000" b="1" spc="-10" dirty="0">
                <a:solidFill>
                  <a:srgbClr val="00AF50"/>
                </a:solidFill>
                <a:latin typeface="Calibri"/>
                <a:cs typeface="Calibri"/>
              </a:rPr>
              <a:t>menurun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.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Contoh </a:t>
            </a:r>
            <a:r>
              <a:rPr sz="2000" b="1" i="1" dirty="0">
                <a:solidFill>
                  <a:srgbClr val="FF0000"/>
                </a:solidFill>
                <a:latin typeface="Calibri"/>
                <a:cs typeface="Calibri"/>
              </a:rPr>
              <a:t>resesi global </a:t>
            </a:r>
            <a:r>
              <a:rPr sz="2000" b="1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mengurangi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permintaan 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asing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untuk produk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dalam negeri, sehingga ekspor menurun.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FF0000"/>
                </a:solidFill>
                <a:latin typeface="Calibri"/>
                <a:cs typeface="Calibri"/>
              </a:rPr>
              <a:t>Suku </a:t>
            </a:r>
            <a:r>
              <a:rPr sz="2000" b="1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FF0000"/>
                </a:solidFill>
                <a:latin typeface="Calibri"/>
                <a:cs typeface="Calibri"/>
              </a:rPr>
              <a:t>bunga</a:t>
            </a:r>
            <a:r>
              <a:rPr sz="2000" b="1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FF0000"/>
                </a:solidFill>
                <a:latin typeface="Calibri"/>
                <a:cs typeface="Calibri"/>
              </a:rPr>
              <a:t>tinggi</a:t>
            </a:r>
            <a:r>
              <a:rPr sz="2000" b="1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juga</a:t>
            </a:r>
            <a:r>
              <a:rPr sz="2000" spc="3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berkontribusi</a:t>
            </a:r>
            <a:r>
              <a:rPr sz="2000" spc="4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terhadap</a:t>
            </a:r>
            <a:r>
              <a:rPr sz="2000" spc="4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permintaan</a:t>
            </a:r>
            <a:r>
              <a:rPr sz="2000" spc="3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E3E3E"/>
                </a:solidFill>
                <a:latin typeface="Calibri"/>
                <a:cs typeface="Calibri"/>
              </a:rPr>
              <a:t>agregat</a:t>
            </a:r>
            <a:r>
              <a:rPr sz="2000" spc="5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yang</a:t>
            </a:r>
            <a:r>
              <a:rPr sz="2000" spc="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lebih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rendah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291705" y="8861499"/>
            <a:ext cx="967917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0" indent="-457834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95300" algn="l"/>
                <a:tab pos="495934" algn="l"/>
                <a:tab pos="1785620" algn="l"/>
                <a:tab pos="3098800" algn="l"/>
                <a:tab pos="4335780" algn="l"/>
                <a:tab pos="4928235" algn="l"/>
                <a:tab pos="6165215" algn="l"/>
                <a:tab pos="6558915" algn="l"/>
                <a:tab pos="6922134" algn="l"/>
                <a:tab pos="7386955" algn="l"/>
                <a:tab pos="7978775" algn="l"/>
              </a:tabLst>
            </a:pP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Peningkatan	</a:t>
            </a:r>
            <a:r>
              <a:rPr sz="2000" spc="-15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 err="1" smtClean="0">
                <a:solidFill>
                  <a:srgbClr val="3E3E3E"/>
                </a:solidFill>
                <a:latin typeface="Calibri"/>
                <a:cs typeface="Calibri"/>
              </a:rPr>
              <a:t>pengeluaran</a:t>
            </a:r>
            <a:r>
              <a:rPr sz="2000" spc="-1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 err="1" smtClean="0">
                <a:solidFill>
                  <a:srgbClr val="3E3E3E"/>
                </a:solidFill>
                <a:latin typeface="Calibri"/>
                <a:cs typeface="Calibri"/>
              </a:rPr>
              <a:t>pemerintah</a:t>
            </a:r>
            <a:r>
              <a:rPr sz="2000" spc="-1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 err="1" smtClean="0">
                <a:solidFill>
                  <a:srgbClr val="3E3E3E"/>
                </a:solidFill>
                <a:latin typeface="Calibri"/>
                <a:cs typeface="Calibri"/>
              </a:rPr>
              <a:t>akan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	</a:t>
            </a:r>
            <a:r>
              <a:rPr sz="2000" spc="-1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 err="1" smtClean="0">
                <a:solidFill>
                  <a:srgbClr val="3E3E3E"/>
                </a:solidFill>
                <a:latin typeface="Calibri"/>
                <a:cs typeface="Calibri"/>
              </a:rPr>
              <a:t>mendorong</a:t>
            </a:r>
            <a:r>
              <a:rPr sz="2000" spc="-5" dirty="0" smtClean="0">
                <a:solidFill>
                  <a:srgbClr val="3E3E3E"/>
                </a:solidFill>
                <a:latin typeface="Calibri"/>
                <a:cs typeface="Calibri"/>
              </a:rPr>
              <a:t> AE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	</a:t>
            </a:r>
            <a:r>
              <a:rPr sz="2000" spc="-30" dirty="0" err="1" smtClean="0">
                <a:solidFill>
                  <a:srgbClr val="3E3E3E"/>
                </a:solidFill>
                <a:latin typeface="Calibri"/>
                <a:cs typeface="Calibri"/>
              </a:rPr>
              <a:t>ke</a:t>
            </a:r>
            <a:r>
              <a:rPr sz="2000" spc="-3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 smtClean="0">
                <a:solidFill>
                  <a:srgbClr val="3E3E3E"/>
                </a:solidFill>
                <a:latin typeface="Calibri"/>
                <a:cs typeface="Calibri"/>
              </a:rPr>
              <a:t>AE</a:t>
            </a:r>
            <a:r>
              <a:rPr sz="2000" spc="-7" baseline="-20833" dirty="0" smtClean="0">
                <a:solidFill>
                  <a:srgbClr val="3E3E3E"/>
                </a:solidFill>
                <a:latin typeface="Calibri"/>
                <a:cs typeface="Calibri"/>
              </a:rPr>
              <a:t>F</a:t>
            </a:r>
            <a:r>
              <a:rPr sz="2000" spc="-7" baseline="-20833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7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 smtClean="0">
                <a:solidFill>
                  <a:srgbClr val="3E3E3E"/>
                </a:solidFill>
                <a:latin typeface="Calibri"/>
                <a:cs typeface="Calibri"/>
              </a:rPr>
              <a:t>yang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 smtClean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 err="1" smtClean="0">
                <a:solidFill>
                  <a:srgbClr val="3E3E3E"/>
                </a:solidFill>
                <a:latin typeface="Calibri"/>
                <a:cs typeface="Calibri"/>
              </a:rPr>
              <a:t>meningkatkan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749158" y="9258300"/>
            <a:ext cx="886968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produktivitas</a:t>
            </a:r>
            <a:r>
              <a:rPr sz="2000" spc="17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ekonomi</a:t>
            </a:r>
            <a:r>
              <a:rPr sz="2000" spc="1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sehingga</a:t>
            </a:r>
            <a:r>
              <a:rPr sz="2000" spc="20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r>
              <a:rPr sz="2000" spc="19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204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meningkat</a:t>
            </a:r>
            <a:r>
              <a:rPr sz="2000" spc="1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rgbClr val="3E3E3E"/>
                </a:solidFill>
                <a:latin typeface="Calibri"/>
                <a:cs typeface="Calibri"/>
              </a:rPr>
              <a:t>ke</a:t>
            </a:r>
            <a:r>
              <a:rPr sz="2000" spc="18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r>
              <a:rPr sz="2000" spc="19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 err="1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18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dirty="0" err="1" smtClean="0">
                <a:solidFill>
                  <a:srgbClr val="3E3E3E"/>
                </a:solidFill>
                <a:latin typeface="Calibri"/>
                <a:cs typeface="Calibri"/>
              </a:rPr>
              <a:t>Riil</a:t>
            </a:r>
            <a:r>
              <a:rPr sz="2000" dirty="0" smtClean="0">
                <a:solidFill>
                  <a:srgbClr val="3E3E3E"/>
                </a:solidFill>
                <a:latin typeface="Calibri"/>
                <a:cs typeface="Calibri"/>
              </a:rPr>
              <a:t>  </a:t>
            </a:r>
            <a:r>
              <a:rPr sz="20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Full</a:t>
            </a:r>
            <a:r>
              <a:rPr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0000FF"/>
                </a:solidFill>
                <a:latin typeface="Calibri"/>
                <a:cs typeface="Calibri"/>
              </a:rPr>
              <a:t>Employment</a:t>
            </a:r>
            <a:r>
              <a:rPr sz="2000" b="1" i="1" spc="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tanpa</a:t>
            </a:r>
            <a:r>
              <a:rPr sz="2000" spc="2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menurunkan</a:t>
            </a:r>
            <a:r>
              <a:rPr sz="2000" spc="4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E3E3E"/>
                </a:solidFill>
                <a:latin typeface="Calibri"/>
                <a:cs typeface="Calibri"/>
              </a:rPr>
              <a:t>harga</a:t>
            </a:r>
            <a:r>
              <a:rPr sz="2000" spc="5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E3E3E"/>
                </a:solidFill>
                <a:latin typeface="Calibri"/>
                <a:cs typeface="Calibri"/>
              </a:rPr>
              <a:t>keseimbangan</a:t>
            </a:r>
            <a:r>
              <a:rPr sz="2000" spc="2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yaitu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pada</a:t>
            </a:r>
            <a:r>
              <a:rPr sz="2000" spc="2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tingkat</a:t>
            </a:r>
            <a:r>
              <a:rPr sz="2000" spc="2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E3E3E"/>
                </a:solidFill>
                <a:latin typeface="Calibri"/>
                <a:cs typeface="Calibri"/>
              </a:rPr>
              <a:t>harga</a:t>
            </a:r>
            <a:r>
              <a:rPr sz="2000" spc="3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E3E3E"/>
                </a:solidFill>
                <a:latin typeface="Calibri"/>
                <a:cs typeface="Calibri"/>
              </a:rPr>
              <a:t>P</a:t>
            </a:r>
            <a:r>
              <a:rPr sz="2000" spc="-22" baseline="25462" dirty="0">
                <a:solidFill>
                  <a:srgbClr val="3E3E3E"/>
                </a:solidFill>
                <a:latin typeface="Calibri"/>
                <a:cs typeface="Calibri"/>
              </a:rPr>
              <a:t>e</a:t>
            </a:r>
            <a:endParaRPr sz="2000" baseline="25462" dirty="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100911" y="1192477"/>
            <a:ext cx="242814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00"/>
              </a:spcBef>
              <a:tabLst>
                <a:tab pos="469900" algn="l"/>
                <a:tab pos="470534" algn="l"/>
              </a:tabLst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0000"/>
                </a:solidFill>
                <a:latin typeface="Symbol"/>
                <a:cs typeface="Symbol"/>
              </a:rPr>
              <a:t></a:t>
            </a:r>
            <a:r>
              <a:rPr sz="28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Symbol"/>
                <a:cs typeface="Symbol"/>
              </a:rPr>
              <a:t></a:t>
            </a:r>
            <a:r>
              <a:rPr sz="2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Tax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0000"/>
                </a:solidFill>
                <a:latin typeface="Symbol"/>
                <a:cs typeface="Symbol"/>
              </a:rPr>
              <a:t></a:t>
            </a:r>
          </a:p>
        </p:txBody>
      </p:sp>
      <p:sp>
        <p:nvSpPr>
          <p:cNvPr id="39" name="object 39"/>
          <p:cNvSpPr/>
          <p:nvPr/>
        </p:nvSpPr>
        <p:spPr>
          <a:xfrm>
            <a:off x="4588509" y="6877050"/>
            <a:ext cx="10795" cy="1285875"/>
          </a:xfrm>
          <a:custGeom>
            <a:avLst/>
            <a:gdLst/>
            <a:ahLst/>
            <a:cxnLst/>
            <a:rect l="l" t="t" r="r" b="b"/>
            <a:pathLst>
              <a:path w="10795" h="1285875">
                <a:moveTo>
                  <a:pt x="10540" y="0"/>
                </a:moveTo>
                <a:lnTo>
                  <a:pt x="0" y="1285748"/>
                </a:lnTo>
              </a:path>
            </a:pathLst>
          </a:custGeom>
          <a:ln w="28575">
            <a:solidFill>
              <a:srgbClr val="8B8B8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0" name="object 40"/>
          <p:cNvGrpSpPr/>
          <p:nvPr/>
        </p:nvGrpSpPr>
        <p:grpSpPr>
          <a:xfrm>
            <a:off x="0" y="6317297"/>
            <a:ext cx="6398260" cy="3688715"/>
            <a:chOff x="0" y="6317297"/>
            <a:chExt cx="6398260" cy="3688715"/>
          </a:xfrm>
        </p:grpSpPr>
        <p:sp>
          <p:nvSpPr>
            <p:cNvPr id="41" name="object 41"/>
            <p:cNvSpPr/>
            <p:nvPr/>
          </p:nvSpPr>
          <p:spPr>
            <a:xfrm>
              <a:off x="1861820" y="8177085"/>
              <a:ext cx="0" cy="1824355"/>
            </a:xfrm>
            <a:custGeom>
              <a:avLst/>
              <a:gdLst/>
              <a:ahLst/>
              <a:cxnLst/>
              <a:rect l="l" t="t" r="r" b="b"/>
              <a:pathLst>
                <a:path h="1824354">
                  <a:moveTo>
                    <a:pt x="0" y="0"/>
                  </a:moveTo>
                  <a:lnTo>
                    <a:pt x="0" y="1823923"/>
                  </a:lnTo>
                </a:path>
              </a:pathLst>
            </a:custGeom>
            <a:ln w="9525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0" y="9632314"/>
              <a:ext cx="6398260" cy="19050"/>
            </a:xfrm>
            <a:custGeom>
              <a:avLst/>
              <a:gdLst/>
              <a:ahLst/>
              <a:cxnLst/>
              <a:rect l="l" t="t" r="r" b="b"/>
              <a:pathLst>
                <a:path w="6398260" h="19050">
                  <a:moveTo>
                    <a:pt x="6398006" y="0"/>
                  </a:moveTo>
                  <a:lnTo>
                    <a:pt x="0" y="0"/>
                  </a:lnTo>
                  <a:lnTo>
                    <a:pt x="0" y="19049"/>
                  </a:lnTo>
                  <a:lnTo>
                    <a:pt x="6398006" y="19049"/>
                  </a:lnTo>
                  <a:lnTo>
                    <a:pt x="6398006" y="0"/>
                  </a:lnTo>
                  <a:close/>
                </a:path>
              </a:pathLst>
            </a:custGeom>
            <a:solidFill>
              <a:srgbClr val="3C3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158489" y="8162289"/>
              <a:ext cx="0" cy="1496695"/>
            </a:xfrm>
            <a:custGeom>
              <a:avLst/>
              <a:gdLst/>
              <a:ahLst/>
              <a:cxnLst/>
              <a:rect l="l" t="t" r="r" b="b"/>
              <a:pathLst>
                <a:path h="1496695">
                  <a:moveTo>
                    <a:pt x="0" y="0"/>
                  </a:moveTo>
                  <a:lnTo>
                    <a:pt x="0" y="1496364"/>
                  </a:lnTo>
                </a:path>
              </a:pathLst>
            </a:custGeom>
            <a:ln w="28575">
              <a:solidFill>
                <a:srgbClr val="3E3E3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861820" y="6322059"/>
              <a:ext cx="0" cy="1803400"/>
            </a:xfrm>
            <a:custGeom>
              <a:avLst/>
              <a:gdLst/>
              <a:ahLst/>
              <a:cxnLst/>
              <a:rect l="l" t="t" r="r" b="b"/>
              <a:pathLst>
                <a:path h="1803400">
                  <a:moveTo>
                    <a:pt x="0" y="0"/>
                  </a:moveTo>
                  <a:lnTo>
                    <a:pt x="0" y="1803082"/>
                  </a:lnTo>
                </a:path>
              </a:pathLst>
            </a:custGeom>
            <a:ln w="9525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863089" y="8139429"/>
              <a:ext cx="1296670" cy="23495"/>
            </a:xfrm>
            <a:custGeom>
              <a:avLst/>
              <a:gdLst/>
              <a:ahLst/>
              <a:cxnLst/>
              <a:rect l="l" t="t" r="r" b="b"/>
              <a:pathLst>
                <a:path w="1296670" h="23495">
                  <a:moveTo>
                    <a:pt x="0" y="23368"/>
                  </a:moveTo>
                  <a:lnTo>
                    <a:pt x="1296162" y="0"/>
                  </a:lnTo>
                </a:path>
              </a:pathLst>
            </a:custGeom>
            <a:ln w="285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968500" y="6520179"/>
              <a:ext cx="3405504" cy="2388870"/>
            </a:xfrm>
            <a:custGeom>
              <a:avLst/>
              <a:gdLst/>
              <a:ahLst/>
              <a:cxnLst/>
              <a:rect l="l" t="t" r="r" b="b"/>
              <a:pathLst>
                <a:path w="3405504" h="2388870">
                  <a:moveTo>
                    <a:pt x="0" y="744220"/>
                  </a:moveTo>
                  <a:lnTo>
                    <a:pt x="2194179" y="2388743"/>
                  </a:lnTo>
                </a:path>
                <a:path w="3405504" h="2388870">
                  <a:moveTo>
                    <a:pt x="381000" y="0"/>
                  </a:moveTo>
                  <a:lnTo>
                    <a:pt x="3405378" y="2145919"/>
                  </a:lnTo>
                </a:path>
              </a:pathLst>
            </a:custGeom>
            <a:ln w="9525">
              <a:solidFill>
                <a:srgbClr val="0063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596129" y="8129269"/>
              <a:ext cx="0" cy="1496695"/>
            </a:xfrm>
            <a:custGeom>
              <a:avLst/>
              <a:gdLst/>
              <a:ahLst/>
              <a:cxnLst/>
              <a:rect l="l" t="t" r="r" b="b"/>
              <a:pathLst>
                <a:path h="1496695">
                  <a:moveTo>
                    <a:pt x="0" y="0"/>
                  </a:moveTo>
                  <a:lnTo>
                    <a:pt x="0" y="1496364"/>
                  </a:lnTo>
                </a:path>
              </a:pathLst>
            </a:custGeom>
            <a:ln w="28575">
              <a:solidFill>
                <a:srgbClr val="3E3E3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4344034" y="6432550"/>
            <a:ext cx="3949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3E3E3E"/>
                </a:solidFill>
                <a:latin typeface="Calibri"/>
                <a:cs typeface="Calibri"/>
              </a:rPr>
              <a:t>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308350" y="9034462"/>
            <a:ext cx="1138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E3E3E"/>
                </a:solidFill>
                <a:latin typeface="Calibri"/>
                <a:cs typeface="Calibri"/>
              </a:rPr>
              <a:t>Gap</a:t>
            </a:r>
            <a:r>
              <a:rPr sz="24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E3E3E"/>
                </a:solidFill>
                <a:latin typeface="Calibri"/>
                <a:cs typeface="Calibri"/>
              </a:rPr>
              <a:t>GNP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077720" y="6970141"/>
            <a:ext cx="419734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00AF50"/>
                </a:solidFill>
                <a:latin typeface="Calibri"/>
                <a:cs typeface="Calibri"/>
              </a:rPr>
              <a:t>AD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560954" y="6372605"/>
            <a:ext cx="41910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00AF50"/>
                </a:solidFill>
                <a:latin typeface="Calibri"/>
                <a:cs typeface="Calibri"/>
              </a:rPr>
              <a:t>AD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954654" y="6562979"/>
            <a:ext cx="127000" cy="290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50" spc="-5" dirty="0">
                <a:solidFill>
                  <a:srgbClr val="00AF50"/>
                </a:solidFill>
                <a:latin typeface="Calibri"/>
                <a:cs typeface="Calibri"/>
              </a:rPr>
              <a:t>F</a:t>
            </a:r>
            <a:endParaRPr sz="175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064510" y="9659619"/>
            <a:ext cx="2235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364990" y="9637712"/>
            <a:ext cx="3994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25" spc="-7" baseline="-20671" dirty="0">
                <a:solidFill>
                  <a:srgbClr val="3E3E3E"/>
                </a:solidFill>
                <a:latin typeface="Calibri"/>
                <a:cs typeface="Calibri"/>
              </a:rPr>
              <a:t>F</a:t>
            </a:r>
            <a:endParaRPr sz="3225" baseline="-20671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412494" y="7650098"/>
            <a:ext cx="4152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4800" spc="-44" baseline="-16493" dirty="0">
                <a:solidFill>
                  <a:srgbClr val="3E3E3E"/>
                </a:solidFill>
                <a:latin typeface="Calibri"/>
                <a:cs typeface="Calibri"/>
              </a:rPr>
              <a:t>P</a:t>
            </a:r>
            <a:r>
              <a:rPr sz="2150" spc="-30" dirty="0">
                <a:solidFill>
                  <a:srgbClr val="3E3E3E"/>
                </a:solidFill>
                <a:latin typeface="Calibri"/>
                <a:cs typeface="Calibri"/>
              </a:rPr>
              <a:t>e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513839" y="6444374"/>
            <a:ext cx="279400" cy="6388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000" b="1" spc="-5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399785" y="9639934"/>
            <a:ext cx="12877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Pendapatan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Riil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3206242" y="8033766"/>
            <a:ext cx="1371600" cy="1050925"/>
            <a:chOff x="3206242" y="8033766"/>
            <a:chExt cx="1371600" cy="1050925"/>
          </a:xfrm>
        </p:grpSpPr>
        <p:sp>
          <p:nvSpPr>
            <p:cNvPr id="59" name="object 59"/>
            <p:cNvSpPr/>
            <p:nvPr/>
          </p:nvSpPr>
          <p:spPr>
            <a:xfrm>
              <a:off x="3249803" y="8938133"/>
              <a:ext cx="1276985" cy="146685"/>
            </a:xfrm>
            <a:custGeom>
              <a:avLst/>
              <a:gdLst/>
              <a:ahLst/>
              <a:cxnLst/>
              <a:rect l="l" t="t" r="r" b="b"/>
              <a:pathLst>
                <a:path w="1276985" h="146684">
                  <a:moveTo>
                    <a:pt x="112902" y="13716"/>
                  </a:moveTo>
                  <a:lnTo>
                    <a:pt x="0" y="81534"/>
                  </a:lnTo>
                  <a:lnTo>
                    <a:pt x="114554" y="146380"/>
                  </a:lnTo>
                  <a:lnTo>
                    <a:pt x="123317" y="143954"/>
                  </a:lnTo>
                  <a:lnTo>
                    <a:pt x="127254" y="137096"/>
                  </a:lnTo>
                  <a:lnTo>
                    <a:pt x="131063" y="130225"/>
                  </a:lnTo>
                  <a:lnTo>
                    <a:pt x="128650" y="121500"/>
                  </a:lnTo>
                  <a:lnTo>
                    <a:pt x="82658" y="95453"/>
                  </a:lnTo>
                  <a:lnTo>
                    <a:pt x="28575" y="95453"/>
                  </a:lnTo>
                  <a:lnTo>
                    <a:pt x="28194" y="66929"/>
                  </a:lnTo>
                  <a:lnTo>
                    <a:pt x="80986" y="66236"/>
                  </a:lnTo>
                  <a:lnTo>
                    <a:pt x="127635" y="38227"/>
                  </a:lnTo>
                  <a:lnTo>
                    <a:pt x="129794" y="29464"/>
                  </a:lnTo>
                  <a:lnTo>
                    <a:pt x="125730" y="22733"/>
                  </a:lnTo>
                  <a:lnTo>
                    <a:pt x="121666" y="15875"/>
                  </a:lnTo>
                  <a:lnTo>
                    <a:pt x="112902" y="13716"/>
                  </a:lnTo>
                  <a:close/>
                </a:path>
                <a:path w="1276985" h="146684">
                  <a:moveTo>
                    <a:pt x="1251923" y="50927"/>
                  </a:moveTo>
                  <a:lnTo>
                    <a:pt x="1248029" y="50927"/>
                  </a:lnTo>
                  <a:lnTo>
                    <a:pt x="1248410" y="79552"/>
                  </a:lnTo>
                  <a:lnTo>
                    <a:pt x="1195498" y="80242"/>
                  </a:lnTo>
                  <a:lnTo>
                    <a:pt x="1148969" y="108204"/>
                  </a:lnTo>
                  <a:lnTo>
                    <a:pt x="1146810" y="116979"/>
                  </a:lnTo>
                  <a:lnTo>
                    <a:pt x="1154938" y="130505"/>
                  </a:lnTo>
                  <a:lnTo>
                    <a:pt x="1163701" y="132702"/>
                  </a:lnTo>
                  <a:lnTo>
                    <a:pt x="1276604" y="64897"/>
                  </a:lnTo>
                  <a:lnTo>
                    <a:pt x="1251923" y="50927"/>
                  </a:lnTo>
                  <a:close/>
                </a:path>
                <a:path w="1276985" h="146684">
                  <a:moveTo>
                    <a:pt x="80986" y="66236"/>
                  </a:moveTo>
                  <a:lnTo>
                    <a:pt x="28194" y="66929"/>
                  </a:lnTo>
                  <a:lnTo>
                    <a:pt x="28575" y="95453"/>
                  </a:lnTo>
                  <a:lnTo>
                    <a:pt x="81441" y="94764"/>
                  </a:lnTo>
                  <a:lnTo>
                    <a:pt x="79070" y="93421"/>
                  </a:lnTo>
                  <a:lnTo>
                    <a:pt x="35813" y="93421"/>
                  </a:lnTo>
                  <a:lnTo>
                    <a:pt x="35433" y="68707"/>
                  </a:lnTo>
                  <a:lnTo>
                    <a:pt x="76881" y="68707"/>
                  </a:lnTo>
                  <a:lnTo>
                    <a:pt x="80986" y="66236"/>
                  </a:lnTo>
                  <a:close/>
                </a:path>
                <a:path w="1276985" h="146684">
                  <a:moveTo>
                    <a:pt x="81441" y="94764"/>
                  </a:moveTo>
                  <a:lnTo>
                    <a:pt x="28575" y="95453"/>
                  </a:lnTo>
                  <a:lnTo>
                    <a:pt x="82658" y="95453"/>
                  </a:lnTo>
                  <a:lnTo>
                    <a:pt x="81441" y="94764"/>
                  </a:lnTo>
                  <a:close/>
                </a:path>
                <a:path w="1276985" h="146684">
                  <a:moveTo>
                    <a:pt x="1195068" y="51621"/>
                  </a:moveTo>
                  <a:lnTo>
                    <a:pt x="80986" y="66236"/>
                  </a:lnTo>
                  <a:lnTo>
                    <a:pt x="56786" y="80800"/>
                  </a:lnTo>
                  <a:lnTo>
                    <a:pt x="81441" y="94764"/>
                  </a:lnTo>
                  <a:lnTo>
                    <a:pt x="1195498" y="80242"/>
                  </a:lnTo>
                  <a:lnTo>
                    <a:pt x="1219781" y="65614"/>
                  </a:lnTo>
                  <a:lnTo>
                    <a:pt x="1195068" y="51621"/>
                  </a:lnTo>
                  <a:close/>
                </a:path>
                <a:path w="1276985" h="146684">
                  <a:moveTo>
                    <a:pt x="35433" y="68707"/>
                  </a:moveTo>
                  <a:lnTo>
                    <a:pt x="35813" y="93421"/>
                  </a:lnTo>
                  <a:lnTo>
                    <a:pt x="56786" y="80800"/>
                  </a:lnTo>
                  <a:lnTo>
                    <a:pt x="35433" y="68707"/>
                  </a:lnTo>
                  <a:close/>
                </a:path>
                <a:path w="1276985" h="146684">
                  <a:moveTo>
                    <a:pt x="56786" y="80800"/>
                  </a:moveTo>
                  <a:lnTo>
                    <a:pt x="35813" y="93421"/>
                  </a:lnTo>
                  <a:lnTo>
                    <a:pt x="79070" y="93421"/>
                  </a:lnTo>
                  <a:lnTo>
                    <a:pt x="56786" y="80800"/>
                  </a:lnTo>
                  <a:close/>
                </a:path>
                <a:path w="1276985" h="146684">
                  <a:moveTo>
                    <a:pt x="76881" y="68707"/>
                  </a:moveTo>
                  <a:lnTo>
                    <a:pt x="35433" y="68707"/>
                  </a:lnTo>
                  <a:lnTo>
                    <a:pt x="56786" y="80800"/>
                  </a:lnTo>
                  <a:lnTo>
                    <a:pt x="76881" y="68707"/>
                  </a:lnTo>
                  <a:close/>
                </a:path>
                <a:path w="1276985" h="146684">
                  <a:moveTo>
                    <a:pt x="1219781" y="65614"/>
                  </a:moveTo>
                  <a:lnTo>
                    <a:pt x="1195498" y="80242"/>
                  </a:lnTo>
                  <a:lnTo>
                    <a:pt x="1248410" y="79552"/>
                  </a:lnTo>
                  <a:lnTo>
                    <a:pt x="1248385" y="77724"/>
                  </a:lnTo>
                  <a:lnTo>
                    <a:pt x="1241171" y="77724"/>
                  </a:lnTo>
                  <a:lnTo>
                    <a:pt x="1219781" y="65614"/>
                  </a:lnTo>
                  <a:close/>
                </a:path>
                <a:path w="1276985" h="146684">
                  <a:moveTo>
                    <a:pt x="1240789" y="52959"/>
                  </a:moveTo>
                  <a:lnTo>
                    <a:pt x="1219781" y="65614"/>
                  </a:lnTo>
                  <a:lnTo>
                    <a:pt x="1241171" y="77724"/>
                  </a:lnTo>
                  <a:lnTo>
                    <a:pt x="1240789" y="52959"/>
                  </a:lnTo>
                  <a:close/>
                </a:path>
                <a:path w="1276985" h="146684">
                  <a:moveTo>
                    <a:pt x="1248056" y="52959"/>
                  </a:moveTo>
                  <a:lnTo>
                    <a:pt x="1240789" y="52959"/>
                  </a:lnTo>
                  <a:lnTo>
                    <a:pt x="1241171" y="77724"/>
                  </a:lnTo>
                  <a:lnTo>
                    <a:pt x="1248385" y="77724"/>
                  </a:lnTo>
                  <a:lnTo>
                    <a:pt x="1248056" y="52959"/>
                  </a:lnTo>
                  <a:close/>
                </a:path>
                <a:path w="1276985" h="146684">
                  <a:moveTo>
                    <a:pt x="1248029" y="50927"/>
                  </a:moveTo>
                  <a:lnTo>
                    <a:pt x="1195068" y="51621"/>
                  </a:lnTo>
                  <a:lnTo>
                    <a:pt x="1219781" y="65614"/>
                  </a:lnTo>
                  <a:lnTo>
                    <a:pt x="1240789" y="52959"/>
                  </a:lnTo>
                  <a:lnTo>
                    <a:pt x="1248056" y="52959"/>
                  </a:lnTo>
                  <a:lnTo>
                    <a:pt x="1248029" y="50927"/>
                  </a:lnTo>
                  <a:close/>
                </a:path>
                <a:path w="1276985" h="146684">
                  <a:moveTo>
                    <a:pt x="1162050" y="0"/>
                  </a:moveTo>
                  <a:lnTo>
                    <a:pt x="1153287" y="2540"/>
                  </a:lnTo>
                  <a:lnTo>
                    <a:pt x="1149350" y="9398"/>
                  </a:lnTo>
                  <a:lnTo>
                    <a:pt x="1145539" y="16256"/>
                  </a:lnTo>
                  <a:lnTo>
                    <a:pt x="1147952" y="24892"/>
                  </a:lnTo>
                  <a:lnTo>
                    <a:pt x="1195068" y="51621"/>
                  </a:lnTo>
                  <a:lnTo>
                    <a:pt x="1248029" y="50927"/>
                  </a:lnTo>
                  <a:lnTo>
                    <a:pt x="1251923" y="50927"/>
                  </a:lnTo>
                  <a:lnTo>
                    <a:pt x="116205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206242" y="8033766"/>
              <a:ext cx="1371600" cy="132715"/>
            </a:xfrm>
            <a:custGeom>
              <a:avLst/>
              <a:gdLst/>
              <a:ahLst/>
              <a:cxnLst/>
              <a:rect l="l" t="t" r="r" b="b"/>
              <a:pathLst>
                <a:path w="1371600" h="132715">
                  <a:moveTo>
                    <a:pt x="85724" y="91058"/>
                  </a:moveTo>
                  <a:lnTo>
                    <a:pt x="0" y="93979"/>
                  </a:lnTo>
                  <a:lnTo>
                    <a:pt x="1015" y="122554"/>
                  </a:lnTo>
                  <a:lnTo>
                    <a:pt x="86613" y="119633"/>
                  </a:lnTo>
                  <a:lnTo>
                    <a:pt x="85724" y="91058"/>
                  </a:lnTo>
                  <a:close/>
                </a:path>
                <a:path w="1371600" h="132715">
                  <a:moveTo>
                    <a:pt x="199897" y="87248"/>
                  </a:moveTo>
                  <a:lnTo>
                    <a:pt x="114299" y="90169"/>
                  </a:lnTo>
                  <a:lnTo>
                    <a:pt x="115188" y="118744"/>
                  </a:lnTo>
                  <a:lnTo>
                    <a:pt x="200913" y="115823"/>
                  </a:lnTo>
                  <a:lnTo>
                    <a:pt x="199897" y="87248"/>
                  </a:lnTo>
                  <a:close/>
                </a:path>
                <a:path w="1371600" h="132715">
                  <a:moveTo>
                    <a:pt x="314197" y="83438"/>
                  </a:moveTo>
                  <a:lnTo>
                    <a:pt x="228472" y="86359"/>
                  </a:lnTo>
                  <a:lnTo>
                    <a:pt x="229488" y="114934"/>
                  </a:lnTo>
                  <a:lnTo>
                    <a:pt x="315086" y="112013"/>
                  </a:lnTo>
                  <a:lnTo>
                    <a:pt x="314197" y="83438"/>
                  </a:lnTo>
                  <a:close/>
                </a:path>
                <a:path w="1371600" h="132715">
                  <a:moveTo>
                    <a:pt x="428370" y="79628"/>
                  </a:moveTo>
                  <a:lnTo>
                    <a:pt x="342772" y="82549"/>
                  </a:lnTo>
                  <a:lnTo>
                    <a:pt x="343661" y="111124"/>
                  </a:lnTo>
                  <a:lnTo>
                    <a:pt x="429386" y="108203"/>
                  </a:lnTo>
                  <a:lnTo>
                    <a:pt x="428370" y="79628"/>
                  </a:lnTo>
                  <a:close/>
                </a:path>
                <a:path w="1371600" h="132715">
                  <a:moveTo>
                    <a:pt x="542670" y="75818"/>
                  </a:moveTo>
                  <a:lnTo>
                    <a:pt x="456945" y="78739"/>
                  </a:lnTo>
                  <a:lnTo>
                    <a:pt x="457961" y="107314"/>
                  </a:lnTo>
                  <a:lnTo>
                    <a:pt x="543559" y="104393"/>
                  </a:lnTo>
                  <a:lnTo>
                    <a:pt x="542670" y="75818"/>
                  </a:lnTo>
                  <a:close/>
                </a:path>
                <a:path w="1371600" h="132715">
                  <a:moveTo>
                    <a:pt x="656844" y="72008"/>
                  </a:moveTo>
                  <a:lnTo>
                    <a:pt x="571245" y="74929"/>
                  </a:lnTo>
                  <a:lnTo>
                    <a:pt x="572134" y="103504"/>
                  </a:lnTo>
                  <a:lnTo>
                    <a:pt x="657859" y="100583"/>
                  </a:lnTo>
                  <a:lnTo>
                    <a:pt x="656844" y="72008"/>
                  </a:lnTo>
                  <a:close/>
                </a:path>
                <a:path w="1371600" h="132715">
                  <a:moveTo>
                    <a:pt x="771144" y="68198"/>
                  </a:moveTo>
                  <a:lnTo>
                    <a:pt x="685419" y="71119"/>
                  </a:lnTo>
                  <a:lnTo>
                    <a:pt x="686434" y="99694"/>
                  </a:lnTo>
                  <a:lnTo>
                    <a:pt x="772032" y="96773"/>
                  </a:lnTo>
                  <a:lnTo>
                    <a:pt x="771144" y="68198"/>
                  </a:lnTo>
                  <a:close/>
                </a:path>
                <a:path w="1371600" h="132715">
                  <a:moveTo>
                    <a:pt x="885317" y="64388"/>
                  </a:moveTo>
                  <a:lnTo>
                    <a:pt x="799719" y="67309"/>
                  </a:lnTo>
                  <a:lnTo>
                    <a:pt x="800607" y="95757"/>
                  </a:lnTo>
                  <a:lnTo>
                    <a:pt x="886332" y="92963"/>
                  </a:lnTo>
                  <a:lnTo>
                    <a:pt x="885317" y="64388"/>
                  </a:lnTo>
                  <a:close/>
                </a:path>
                <a:path w="1371600" h="132715">
                  <a:moveTo>
                    <a:pt x="999617" y="60578"/>
                  </a:moveTo>
                  <a:lnTo>
                    <a:pt x="913892" y="63499"/>
                  </a:lnTo>
                  <a:lnTo>
                    <a:pt x="914907" y="91947"/>
                  </a:lnTo>
                  <a:lnTo>
                    <a:pt x="1000506" y="89153"/>
                  </a:lnTo>
                  <a:lnTo>
                    <a:pt x="999617" y="60578"/>
                  </a:lnTo>
                  <a:close/>
                </a:path>
                <a:path w="1371600" h="132715">
                  <a:moveTo>
                    <a:pt x="1113790" y="56768"/>
                  </a:moveTo>
                  <a:lnTo>
                    <a:pt x="1028192" y="59689"/>
                  </a:lnTo>
                  <a:lnTo>
                    <a:pt x="1029081" y="88137"/>
                  </a:lnTo>
                  <a:lnTo>
                    <a:pt x="1114806" y="85343"/>
                  </a:lnTo>
                  <a:lnTo>
                    <a:pt x="1113790" y="56768"/>
                  </a:lnTo>
                  <a:close/>
                </a:path>
                <a:path w="1371600" h="132715">
                  <a:moveTo>
                    <a:pt x="1228090" y="52958"/>
                  </a:moveTo>
                  <a:lnTo>
                    <a:pt x="1142365" y="55879"/>
                  </a:lnTo>
                  <a:lnTo>
                    <a:pt x="1143381" y="84327"/>
                  </a:lnTo>
                  <a:lnTo>
                    <a:pt x="1228979" y="81533"/>
                  </a:lnTo>
                  <a:lnTo>
                    <a:pt x="1228090" y="52958"/>
                  </a:lnTo>
                  <a:close/>
                </a:path>
                <a:path w="1371600" h="132715">
                  <a:moveTo>
                    <a:pt x="1346790" y="49148"/>
                  </a:moveTo>
                  <a:lnTo>
                    <a:pt x="1342262" y="49148"/>
                  </a:lnTo>
                  <a:lnTo>
                    <a:pt x="1343279" y="77723"/>
                  </a:lnTo>
                  <a:lnTo>
                    <a:pt x="1290842" y="79433"/>
                  </a:lnTo>
                  <a:lnTo>
                    <a:pt x="1244854" y="108330"/>
                  </a:lnTo>
                  <a:lnTo>
                    <a:pt x="1242821" y="117220"/>
                  </a:lnTo>
                  <a:lnTo>
                    <a:pt x="1247012" y="123824"/>
                  </a:lnTo>
                  <a:lnTo>
                    <a:pt x="1251204" y="130555"/>
                  </a:lnTo>
                  <a:lnTo>
                    <a:pt x="1260094" y="132587"/>
                  </a:lnTo>
                  <a:lnTo>
                    <a:pt x="1371472" y="62483"/>
                  </a:lnTo>
                  <a:lnTo>
                    <a:pt x="1346790" y="49148"/>
                  </a:lnTo>
                  <a:close/>
                </a:path>
                <a:path w="1371600" h="132715">
                  <a:moveTo>
                    <a:pt x="1290032" y="50931"/>
                  </a:moveTo>
                  <a:lnTo>
                    <a:pt x="1256665" y="52069"/>
                  </a:lnTo>
                  <a:lnTo>
                    <a:pt x="1257554" y="80517"/>
                  </a:lnTo>
                  <a:lnTo>
                    <a:pt x="1290842" y="79433"/>
                  </a:lnTo>
                  <a:lnTo>
                    <a:pt x="1314858" y="64318"/>
                  </a:lnTo>
                  <a:lnTo>
                    <a:pt x="1290032" y="50931"/>
                  </a:lnTo>
                  <a:close/>
                </a:path>
                <a:path w="1371600" h="132715">
                  <a:moveTo>
                    <a:pt x="1314858" y="64318"/>
                  </a:moveTo>
                  <a:lnTo>
                    <a:pt x="1290842" y="79433"/>
                  </a:lnTo>
                  <a:lnTo>
                    <a:pt x="1343279" y="77723"/>
                  </a:lnTo>
                  <a:lnTo>
                    <a:pt x="1343215" y="75945"/>
                  </a:lnTo>
                  <a:lnTo>
                    <a:pt x="1336420" y="75945"/>
                  </a:lnTo>
                  <a:lnTo>
                    <a:pt x="1314858" y="64318"/>
                  </a:lnTo>
                  <a:close/>
                </a:path>
                <a:path w="1371600" h="132715">
                  <a:moveTo>
                    <a:pt x="1335532" y="51307"/>
                  </a:moveTo>
                  <a:lnTo>
                    <a:pt x="1314858" y="64318"/>
                  </a:lnTo>
                  <a:lnTo>
                    <a:pt x="1336420" y="75945"/>
                  </a:lnTo>
                  <a:lnTo>
                    <a:pt x="1335532" y="51307"/>
                  </a:lnTo>
                  <a:close/>
                </a:path>
                <a:path w="1371600" h="132715">
                  <a:moveTo>
                    <a:pt x="1342339" y="51307"/>
                  </a:moveTo>
                  <a:lnTo>
                    <a:pt x="1335532" y="51307"/>
                  </a:lnTo>
                  <a:lnTo>
                    <a:pt x="1336420" y="75945"/>
                  </a:lnTo>
                  <a:lnTo>
                    <a:pt x="1343215" y="75945"/>
                  </a:lnTo>
                  <a:lnTo>
                    <a:pt x="1342339" y="51307"/>
                  </a:lnTo>
                  <a:close/>
                </a:path>
                <a:path w="1371600" h="132715">
                  <a:moveTo>
                    <a:pt x="1342262" y="49148"/>
                  </a:moveTo>
                  <a:lnTo>
                    <a:pt x="1290032" y="50931"/>
                  </a:lnTo>
                  <a:lnTo>
                    <a:pt x="1314858" y="64318"/>
                  </a:lnTo>
                  <a:lnTo>
                    <a:pt x="1335532" y="51307"/>
                  </a:lnTo>
                  <a:lnTo>
                    <a:pt x="1342339" y="51307"/>
                  </a:lnTo>
                  <a:lnTo>
                    <a:pt x="1342262" y="49148"/>
                  </a:lnTo>
                  <a:close/>
                </a:path>
                <a:path w="1371600" h="132715">
                  <a:moveTo>
                    <a:pt x="1255648" y="0"/>
                  </a:moveTo>
                  <a:lnTo>
                    <a:pt x="1247012" y="2539"/>
                  </a:lnTo>
                  <a:lnTo>
                    <a:pt x="1243203" y="9524"/>
                  </a:lnTo>
                  <a:lnTo>
                    <a:pt x="1239520" y="16509"/>
                  </a:lnTo>
                  <a:lnTo>
                    <a:pt x="1242059" y="25145"/>
                  </a:lnTo>
                  <a:lnTo>
                    <a:pt x="1249045" y="28828"/>
                  </a:lnTo>
                  <a:lnTo>
                    <a:pt x="1290032" y="50931"/>
                  </a:lnTo>
                  <a:lnTo>
                    <a:pt x="1342262" y="49148"/>
                  </a:lnTo>
                  <a:lnTo>
                    <a:pt x="1346790" y="49148"/>
                  </a:lnTo>
                  <a:lnTo>
                    <a:pt x="1262633" y="3682"/>
                  </a:lnTo>
                  <a:lnTo>
                    <a:pt x="1255648" y="0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1" name="object 61"/>
          <p:cNvGrpSpPr/>
          <p:nvPr/>
        </p:nvGrpSpPr>
        <p:grpSpPr>
          <a:xfrm>
            <a:off x="8087994" y="2118042"/>
            <a:ext cx="6432550" cy="3839210"/>
            <a:chOff x="8087994" y="2118042"/>
            <a:chExt cx="6432550" cy="3839210"/>
          </a:xfrm>
        </p:grpSpPr>
        <p:sp>
          <p:nvSpPr>
            <p:cNvPr id="62" name="object 62"/>
            <p:cNvSpPr/>
            <p:nvPr/>
          </p:nvSpPr>
          <p:spPr>
            <a:xfrm>
              <a:off x="8097519" y="2268219"/>
              <a:ext cx="6413500" cy="3679190"/>
            </a:xfrm>
            <a:custGeom>
              <a:avLst/>
              <a:gdLst/>
              <a:ahLst/>
              <a:cxnLst/>
              <a:rect l="l" t="t" r="r" b="b"/>
              <a:pathLst>
                <a:path w="6413500" h="3679190">
                  <a:moveTo>
                    <a:pt x="1859279" y="0"/>
                  </a:moveTo>
                  <a:lnTo>
                    <a:pt x="1859279" y="3678935"/>
                  </a:lnTo>
                </a:path>
                <a:path w="6413500" h="3679190">
                  <a:moveTo>
                    <a:pt x="0" y="3319779"/>
                  </a:moveTo>
                  <a:lnTo>
                    <a:pt x="6413245" y="3319779"/>
                  </a:lnTo>
                </a:path>
              </a:pathLst>
            </a:custGeom>
            <a:ln w="19050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9975849" y="2132329"/>
              <a:ext cx="3672840" cy="3456940"/>
            </a:xfrm>
            <a:custGeom>
              <a:avLst/>
              <a:gdLst/>
              <a:ahLst/>
              <a:cxnLst/>
              <a:rect l="l" t="t" r="r" b="b"/>
              <a:pathLst>
                <a:path w="3672840" h="3456940">
                  <a:moveTo>
                    <a:pt x="0" y="3456432"/>
                  </a:moveTo>
                  <a:lnTo>
                    <a:pt x="3672459" y="0"/>
                  </a:lnTo>
                </a:path>
              </a:pathLst>
            </a:custGeom>
            <a:ln w="2857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9969499" y="3345179"/>
              <a:ext cx="4104640" cy="1405255"/>
            </a:xfrm>
            <a:custGeom>
              <a:avLst/>
              <a:gdLst/>
              <a:ahLst/>
              <a:cxnLst/>
              <a:rect l="l" t="t" r="r" b="b"/>
              <a:pathLst>
                <a:path w="4104640" h="1405254">
                  <a:moveTo>
                    <a:pt x="0" y="1405001"/>
                  </a:moveTo>
                  <a:lnTo>
                    <a:pt x="4104513" y="0"/>
                  </a:lnTo>
                </a:path>
              </a:pathLst>
            </a:custGeom>
            <a:ln w="9525">
              <a:solidFill>
                <a:srgbClr val="0097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9960609" y="2345689"/>
              <a:ext cx="3791585" cy="2430145"/>
            </a:xfrm>
            <a:custGeom>
              <a:avLst/>
              <a:gdLst/>
              <a:ahLst/>
              <a:cxnLst/>
              <a:rect l="l" t="t" r="r" b="b"/>
              <a:pathLst>
                <a:path w="3791584" h="2430145">
                  <a:moveTo>
                    <a:pt x="0" y="2429636"/>
                  </a:moveTo>
                  <a:lnTo>
                    <a:pt x="3791584" y="0"/>
                  </a:lnTo>
                </a:path>
              </a:pathLst>
            </a:custGeom>
            <a:ln w="28575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11344909" y="2995929"/>
              <a:ext cx="1363980" cy="2592705"/>
            </a:xfrm>
            <a:custGeom>
              <a:avLst/>
              <a:gdLst/>
              <a:ahLst/>
              <a:cxnLst/>
              <a:rect l="l" t="t" r="r" b="b"/>
              <a:pathLst>
                <a:path w="1363979" h="2592704">
                  <a:moveTo>
                    <a:pt x="0" y="1295400"/>
                  </a:moveTo>
                  <a:lnTo>
                    <a:pt x="0" y="2591562"/>
                  </a:lnTo>
                </a:path>
                <a:path w="1363979" h="2592704">
                  <a:moveTo>
                    <a:pt x="1363980" y="0"/>
                  </a:moveTo>
                  <a:lnTo>
                    <a:pt x="1363980" y="2592324"/>
                  </a:lnTo>
                </a:path>
              </a:pathLst>
            </a:custGeom>
            <a:ln w="28575">
              <a:solidFill>
                <a:srgbClr val="8B8B8B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11251310" y="5634735"/>
            <a:ext cx="2235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2551409" y="5613146"/>
            <a:ext cx="40005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3E3E3E"/>
                </a:solidFill>
                <a:latin typeface="Calibri"/>
                <a:cs typeface="Calibri"/>
              </a:rPr>
              <a:t>Y</a:t>
            </a:r>
            <a:r>
              <a:rPr sz="3225" spc="-7" baseline="-20671" dirty="0">
                <a:solidFill>
                  <a:srgbClr val="3E3E3E"/>
                </a:solidFill>
                <a:latin typeface="Calibri"/>
                <a:cs typeface="Calibri"/>
              </a:rPr>
              <a:t>F</a:t>
            </a:r>
            <a:endParaRPr sz="3225" baseline="-20671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1423395" y="4921250"/>
            <a:ext cx="1138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E3E3E"/>
                </a:solidFill>
                <a:latin typeface="Calibri"/>
                <a:cs typeface="Calibri"/>
              </a:rPr>
              <a:t>Gap</a:t>
            </a:r>
            <a:r>
              <a:rPr sz="24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E3E3E"/>
                </a:solidFill>
                <a:latin typeface="Calibri"/>
                <a:cs typeface="Calibri"/>
              </a:rPr>
              <a:t>GNP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11390503" y="2731516"/>
            <a:ext cx="3349625" cy="2124075"/>
            <a:chOff x="11390503" y="2731516"/>
            <a:chExt cx="3349625" cy="2124075"/>
          </a:xfrm>
        </p:grpSpPr>
        <p:sp>
          <p:nvSpPr>
            <p:cNvPr id="71" name="object 71"/>
            <p:cNvSpPr/>
            <p:nvPr/>
          </p:nvSpPr>
          <p:spPr>
            <a:xfrm>
              <a:off x="11390503" y="4722876"/>
              <a:ext cx="1276985" cy="132715"/>
            </a:xfrm>
            <a:custGeom>
              <a:avLst/>
              <a:gdLst/>
              <a:ahLst/>
              <a:cxnLst/>
              <a:rect l="l" t="t" r="r" b="b"/>
              <a:pathLst>
                <a:path w="1276984" h="132714">
                  <a:moveTo>
                    <a:pt x="113792" y="0"/>
                  </a:moveTo>
                  <a:lnTo>
                    <a:pt x="0" y="66294"/>
                  </a:lnTo>
                  <a:lnTo>
                    <a:pt x="113792" y="132587"/>
                  </a:lnTo>
                  <a:lnTo>
                    <a:pt x="122554" y="130301"/>
                  </a:lnTo>
                  <a:lnTo>
                    <a:pt x="126492" y="123444"/>
                  </a:lnTo>
                  <a:lnTo>
                    <a:pt x="130428" y="116712"/>
                  </a:lnTo>
                  <a:lnTo>
                    <a:pt x="128143" y="107950"/>
                  </a:lnTo>
                  <a:lnTo>
                    <a:pt x="81250" y="80645"/>
                  </a:lnTo>
                  <a:lnTo>
                    <a:pt x="28448" y="80645"/>
                  </a:lnTo>
                  <a:lnTo>
                    <a:pt x="28448" y="52070"/>
                  </a:lnTo>
                  <a:lnTo>
                    <a:pt x="81033" y="52070"/>
                  </a:lnTo>
                  <a:lnTo>
                    <a:pt x="128143" y="24637"/>
                  </a:lnTo>
                  <a:lnTo>
                    <a:pt x="130428" y="15875"/>
                  </a:lnTo>
                  <a:lnTo>
                    <a:pt x="126492" y="9144"/>
                  </a:lnTo>
                  <a:lnTo>
                    <a:pt x="122554" y="2286"/>
                  </a:lnTo>
                  <a:lnTo>
                    <a:pt x="113792" y="0"/>
                  </a:lnTo>
                  <a:close/>
                </a:path>
                <a:path w="1276984" h="132714">
                  <a:moveTo>
                    <a:pt x="1219812" y="66294"/>
                  </a:moveTo>
                  <a:lnTo>
                    <a:pt x="1148333" y="107950"/>
                  </a:lnTo>
                  <a:lnTo>
                    <a:pt x="1146048" y="116712"/>
                  </a:lnTo>
                  <a:lnTo>
                    <a:pt x="1149985" y="123444"/>
                  </a:lnTo>
                  <a:lnTo>
                    <a:pt x="1154049" y="130301"/>
                  </a:lnTo>
                  <a:lnTo>
                    <a:pt x="1162812" y="132587"/>
                  </a:lnTo>
                  <a:lnTo>
                    <a:pt x="1251866" y="80645"/>
                  </a:lnTo>
                  <a:lnTo>
                    <a:pt x="1248155" y="80645"/>
                  </a:lnTo>
                  <a:lnTo>
                    <a:pt x="1248155" y="78612"/>
                  </a:lnTo>
                  <a:lnTo>
                    <a:pt x="1240917" y="78612"/>
                  </a:lnTo>
                  <a:lnTo>
                    <a:pt x="1219812" y="66294"/>
                  </a:lnTo>
                  <a:close/>
                </a:path>
                <a:path w="1276984" h="132714">
                  <a:moveTo>
                    <a:pt x="81033" y="52070"/>
                  </a:moveTo>
                  <a:lnTo>
                    <a:pt x="28448" y="52070"/>
                  </a:lnTo>
                  <a:lnTo>
                    <a:pt x="28448" y="80645"/>
                  </a:lnTo>
                  <a:lnTo>
                    <a:pt x="81250" y="80645"/>
                  </a:lnTo>
                  <a:lnTo>
                    <a:pt x="77769" y="78612"/>
                  </a:lnTo>
                  <a:lnTo>
                    <a:pt x="35560" y="78612"/>
                  </a:lnTo>
                  <a:lnTo>
                    <a:pt x="35560" y="53975"/>
                  </a:lnTo>
                  <a:lnTo>
                    <a:pt x="77769" y="53975"/>
                  </a:lnTo>
                  <a:lnTo>
                    <a:pt x="81033" y="52070"/>
                  </a:lnTo>
                  <a:close/>
                </a:path>
                <a:path w="1276984" h="132714">
                  <a:moveTo>
                    <a:pt x="1195443" y="52070"/>
                  </a:moveTo>
                  <a:lnTo>
                    <a:pt x="81033" y="52070"/>
                  </a:lnTo>
                  <a:lnTo>
                    <a:pt x="56664" y="66294"/>
                  </a:lnTo>
                  <a:lnTo>
                    <a:pt x="81250" y="80645"/>
                  </a:lnTo>
                  <a:lnTo>
                    <a:pt x="1195226" y="80645"/>
                  </a:lnTo>
                  <a:lnTo>
                    <a:pt x="1219812" y="66294"/>
                  </a:lnTo>
                  <a:lnTo>
                    <a:pt x="1195443" y="52070"/>
                  </a:lnTo>
                  <a:close/>
                </a:path>
                <a:path w="1276984" h="132714">
                  <a:moveTo>
                    <a:pt x="1252089" y="52070"/>
                  </a:moveTo>
                  <a:lnTo>
                    <a:pt x="1248155" y="52070"/>
                  </a:lnTo>
                  <a:lnTo>
                    <a:pt x="1248155" y="80645"/>
                  </a:lnTo>
                  <a:lnTo>
                    <a:pt x="1251866" y="80645"/>
                  </a:lnTo>
                  <a:lnTo>
                    <a:pt x="1276477" y="66294"/>
                  </a:lnTo>
                  <a:lnTo>
                    <a:pt x="1252089" y="52070"/>
                  </a:lnTo>
                  <a:close/>
                </a:path>
                <a:path w="1276984" h="132714">
                  <a:moveTo>
                    <a:pt x="35560" y="53975"/>
                  </a:moveTo>
                  <a:lnTo>
                    <a:pt x="35560" y="78612"/>
                  </a:lnTo>
                  <a:lnTo>
                    <a:pt x="56664" y="66294"/>
                  </a:lnTo>
                  <a:lnTo>
                    <a:pt x="35560" y="53975"/>
                  </a:lnTo>
                  <a:close/>
                </a:path>
                <a:path w="1276984" h="132714">
                  <a:moveTo>
                    <a:pt x="56664" y="66294"/>
                  </a:moveTo>
                  <a:lnTo>
                    <a:pt x="35560" y="78612"/>
                  </a:lnTo>
                  <a:lnTo>
                    <a:pt x="77769" y="78612"/>
                  </a:lnTo>
                  <a:lnTo>
                    <a:pt x="56664" y="66294"/>
                  </a:lnTo>
                  <a:close/>
                </a:path>
                <a:path w="1276984" h="132714">
                  <a:moveTo>
                    <a:pt x="1240917" y="53975"/>
                  </a:moveTo>
                  <a:lnTo>
                    <a:pt x="1219812" y="66294"/>
                  </a:lnTo>
                  <a:lnTo>
                    <a:pt x="1240917" y="78612"/>
                  </a:lnTo>
                  <a:lnTo>
                    <a:pt x="1240917" y="53975"/>
                  </a:lnTo>
                  <a:close/>
                </a:path>
                <a:path w="1276984" h="132714">
                  <a:moveTo>
                    <a:pt x="1248155" y="53975"/>
                  </a:moveTo>
                  <a:lnTo>
                    <a:pt x="1240917" y="53975"/>
                  </a:lnTo>
                  <a:lnTo>
                    <a:pt x="1240917" y="78612"/>
                  </a:lnTo>
                  <a:lnTo>
                    <a:pt x="1248155" y="78612"/>
                  </a:lnTo>
                  <a:lnTo>
                    <a:pt x="1248155" y="53975"/>
                  </a:lnTo>
                  <a:close/>
                </a:path>
                <a:path w="1276984" h="132714">
                  <a:moveTo>
                    <a:pt x="77769" y="53975"/>
                  </a:moveTo>
                  <a:lnTo>
                    <a:pt x="35560" y="53975"/>
                  </a:lnTo>
                  <a:lnTo>
                    <a:pt x="56664" y="66294"/>
                  </a:lnTo>
                  <a:lnTo>
                    <a:pt x="77769" y="53975"/>
                  </a:lnTo>
                  <a:close/>
                </a:path>
                <a:path w="1276984" h="132714">
                  <a:moveTo>
                    <a:pt x="1162812" y="0"/>
                  </a:moveTo>
                  <a:lnTo>
                    <a:pt x="1154049" y="2286"/>
                  </a:lnTo>
                  <a:lnTo>
                    <a:pt x="1149985" y="9144"/>
                  </a:lnTo>
                  <a:lnTo>
                    <a:pt x="1146048" y="15875"/>
                  </a:lnTo>
                  <a:lnTo>
                    <a:pt x="1148333" y="24637"/>
                  </a:lnTo>
                  <a:lnTo>
                    <a:pt x="1219812" y="66294"/>
                  </a:lnTo>
                  <a:lnTo>
                    <a:pt x="1240917" y="53975"/>
                  </a:lnTo>
                  <a:lnTo>
                    <a:pt x="1248155" y="53975"/>
                  </a:lnTo>
                  <a:lnTo>
                    <a:pt x="1248155" y="52070"/>
                  </a:lnTo>
                  <a:lnTo>
                    <a:pt x="1252089" y="52070"/>
                  </a:lnTo>
                  <a:lnTo>
                    <a:pt x="116281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202920" y="2731516"/>
              <a:ext cx="1536954" cy="593090"/>
            </a:xfrm>
            <a:prstGeom prst="rect">
              <a:avLst/>
            </a:prstGeom>
          </p:spPr>
        </p:pic>
      </p:grpSp>
      <p:sp>
        <p:nvSpPr>
          <p:cNvPr id="73" name="object 73"/>
          <p:cNvSpPr txBox="1"/>
          <p:nvPr/>
        </p:nvSpPr>
        <p:spPr>
          <a:xfrm>
            <a:off x="10324465" y="5270182"/>
            <a:ext cx="35877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10" dirty="0">
                <a:solidFill>
                  <a:srgbClr val="3E3E3E"/>
                </a:solidFill>
                <a:latin typeface="Times New Roman"/>
                <a:cs typeface="Times New Roman"/>
              </a:rPr>
              <a:t>45</a:t>
            </a:r>
            <a:r>
              <a:rPr sz="1850" spc="5" dirty="0">
                <a:solidFill>
                  <a:srgbClr val="3E3E3E"/>
                </a:solidFill>
                <a:latin typeface="Symbol"/>
                <a:cs typeface="Symbol"/>
              </a:rPr>
              <a:t>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4120494" y="3115309"/>
            <a:ext cx="38798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dirty="0">
                <a:solidFill>
                  <a:srgbClr val="46A2FF"/>
                </a:solidFill>
                <a:latin typeface="Calibri"/>
                <a:cs typeface="Calibri"/>
              </a:rPr>
              <a:t>AE</a:t>
            </a:r>
            <a:endParaRPr sz="2600">
              <a:latin typeface="Calibri"/>
              <a:cs typeface="Calibri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11781408" y="3017202"/>
            <a:ext cx="1300480" cy="1038860"/>
            <a:chOff x="11781408" y="3017202"/>
            <a:chExt cx="1300480" cy="1038860"/>
          </a:xfrm>
        </p:grpSpPr>
        <p:sp>
          <p:nvSpPr>
            <p:cNvPr id="76" name="object 76"/>
            <p:cNvSpPr/>
            <p:nvPr/>
          </p:nvSpPr>
          <p:spPr>
            <a:xfrm>
              <a:off x="12744449" y="3031489"/>
              <a:ext cx="322580" cy="698500"/>
            </a:xfrm>
            <a:custGeom>
              <a:avLst/>
              <a:gdLst/>
              <a:ahLst/>
              <a:cxnLst/>
              <a:rect l="l" t="t" r="r" b="b"/>
              <a:pathLst>
                <a:path w="322580" h="698500">
                  <a:moveTo>
                    <a:pt x="0" y="0"/>
                  </a:moveTo>
                  <a:lnTo>
                    <a:pt x="62759" y="2117"/>
                  </a:lnTo>
                  <a:lnTo>
                    <a:pt x="114030" y="7889"/>
                  </a:lnTo>
                  <a:lnTo>
                    <a:pt x="148607" y="16448"/>
                  </a:lnTo>
                  <a:lnTo>
                    <a:pt x="161290" y="26924"/>
                  </a:lnTo>
                  <a:lnTo>
                    <a:pt x="161290" y="322325"/>
                  </a:lnTo>
                  <a:lnTo>
                    <a:pt x="173972" y="332801"/>
                  </a:lnTo>
                  <a:lnTo>
                    <a:pt x="208549" y="341360"/>
                  </a:lnTo>
                  <a:lnTo>
                    <a:pt x="259820" y="347132"/>
                  </a:lnTo>
                  <a:lnTo>
                    <a:pt x="322580" y="349250"/>
                  </a:lnTo>
                  <a:lnTo>
                    <a:pt x="259820" y="351367"/>
                  </a:lnTo>
                  <a:lnTo>
                    <a:pt x="208549" y="357139"/>
                  </a:lnTo>
                  <a:lnTo>
                    <a:pt x="173972" y="365698"/>
                  </a:lnTo>
                  <a:lnTo>
                    <a:pt x="161290" y="376174"/>
                  </a:lnTo>
                  <a:lnTo>
                    <a:pt x="161290" y="671576"/>
                  </a:lnTo>
                  <a:lnTo>
                    <a:pt x="148607" y="682051"/>
                  </a:lnTo>
                  <a:lnTo>
                    <a:pt x="114030" y="690610"/>
                  </a:lnTo>
                  <a:lnTo>
                    <a:pt x="62759" y="696382"/>
                  </a:lnTo>
                  <a:lnTo>
                    <a:pt x="0" y="698500"/>
                  </a:lnTo>
                </a:path>
              </a:pathLst>
            </a:custGeom>
            <a:ln w="28575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1781408" y="3213099"/>
              <a:ext cx="854710" cy="842644"/>
            </a:xfrm>
            <a:custGeom>
              <a:avLst/>
              <a:gdLst/>
              <a:ahLst/>
              <a:cxnLst/>
              <a:rect l="l" t="t" r="r" b="b"/>
              <a:pathLst>
                <a:path w="854709" h="842645">
                  <a:moveTo>
                    <a:pt x="40767" y="788797"/>
                  </a:moveTo>
                  <a:lnTo>
                    <a:pt x="0" y="828928"/>
                  </a:lnTo>
                  <a:lnTo>
                    <a:pt x="13462" y="842517"/>
                  </a:lnTo>
                  <a:lnTo>
                    <a:pt x="54101" y="802386"/>
                  </a:lnTo>
                  <a:lnTo>
                    <a:pt x="40767" y="788797"/>
                  </a:lnTo>
                  <a:close/>
                </a:path>
                <a:path w="854709" h="842645">
                  <a:moveTo>
                    <a:pt x="94996" y="735329"/>
                  </a:moveTo>
                  <a:lnTo>
                    <a:pt x="54356" y="775462"/>
                  </a:lnTo>
                  <a:lnTo>
                    <a:pt x="67691" y="788924"/>
                  </a:lnTo>
                  <a:lnTo>
                    <a:pt x="108331" y="748791"/>
                  </a:lnTo>
                  <a:lnTo>
                    <a:pt x="94996" y="735329"/>
                  </a:lnTo>
                  <a:close/>
                </a:path>
                <a:path w="854709" h="842645">
                  <a:moveTo>
                    <a:pt x="149225" y="681736"/>
                  </a:moveTo>
                  <a:lnTo>
                    <a:pt x="108585" y="721867"/>
                  </a:lnTo>
                  <a:lnTo>
                    <a:pt x="121920" y="735457"/>
                  </a:lnTo>
                  <a:lnTo>
                    <a:pt x="162687" y="695325"/>
                  </a:lnTo>
                  <a:lnTo>
                    <a:pt x="149225" y="681736"/>
                  </a:lnTo>
                  <a:close/>
                </a:path>
                <a:path w="854709" h="842645">
                  <a:moveTo>
                    <a:pt x="203581" y="628269"/>
                  </a:moveTo>
                  <a:lnTo>
                    <a:pt x="162814" y="668401"/>
                  </a:lnTo>
                  <a:lnTo>
                    <a:pt x="176149" y="681989"/>
                  </a:lnTo>
                  <a:lnTo>
                    <a:pt x="216916" y="641858"/>
                  </a:lnTo>
                  <a:lnTo>
                    <a:pt x="203581" y="628269"/>
                  </a:lnTo>
                  <a:close/>
                </a:path>
                <a:path w="854709" h="842645">
                  <a:moveTo>
                    <a:pt x="257810" y="574801"/>
                  </a:moveTo>
                  <a:lnTo>
                    <a:pt x="217043" y="614934"/>
                  </a:lnTo>
                  <a:lnTo>
                    <a:pt x="230505" y="628523"/>
                  </a:lnTo>
                  <a:lnTo>
                    <a:pt x="271145" y="588390"/>
                  </a:lnTo>
                  <a:lnTo>
                    <a:pt x="257810" y="574801"/>
                  </a:lnTo>
                  <a:close/>
                </a:path>
                <a:path w="854709" h="842645">
                  <a:moveTo>
                    <a:pt x="312039" y="521334"/>
                  </a:moveTo>
                  <a:lnTo>
                    <a:pt x="271399" y="561467"/>
                  </a:lnTo>
                  <a:lnTo>
                    <a:pt x="284734" y="574928"/>
                  </a:lnTo>
                  <a:lnTo>
                    <a:pt x="325374" y="534797"/>
                  </a:lnTo>
                  <a:lnTo>
                    <a:pt x="312039" y="521334"/>
                  </a:lnTo>
                  <a:close/>
                </a:path>
                <a:path w="854709" h="842645">
                  <a:moveTo>
                    <a:pt x="366268" y="467741"/>
                  </a:moveTo>
                  <a:lnTo>
                    <a:pt x="325627" y="507873"/>
                  </a:lnTo>
                  <a:lnTo>
                    <a:pt x="338963" y="521461"/>
                  </a:lnTo>
                  <a:lnTo>
                    <a:pt x="379730" y="481329"/>
                  </a:lnTo>
                  <a:lnTo>
                    <a:pt x="366268" y="467741"/>
                  </a:lnTo>
                  <a:close/>
                </a:path>
                <a:path w="854709" h="842645">
                  <a:moveTo>
                    <a:pt x="420624" y="414274"/>
                  </a:moveTo>
                  <a:lnTo>
                    <a:pt x="379857" y="454405"/>
                  </a:lnTo>
                  <a:lnTo>
                    <a:pt x="393192" y="467995"/>
                  </a:lnTo>
                  <a:lnTo>
                    <a:pt x="433959" y="427863"/>
                  </a:lnTo>
                  <a:lnTo>
                    <a:pt x="420624" y="414274"/>
                  </a:lnTo>
                  <a:close/>
                </a:path>
                <a:path w="854709" h="842645">
                  <a:moveTo>
                    <a:pt x="474852" y="360806"/>
                  </a:moveTo>
                  <a:lnTo>
                    <a:pt x="434086" y="400939"/>
                  </a:lnTo>
                  <a:lnTo>
                    <a:pt x="447548" y="414527"/>
                  </a:lnTo>
                  <a:lnTo>
                    <a:pt x="488188" y="374396"/>
                  </a:lnTo>
                  <a:lnTo>
                    <a:pt x="474852" y="360806"/>
                  </a:lnTo>
                  <a:close/>
                </a:path>
                <a:path w="854709" h="842645">
                  <a:moveTo>
                    <a:pt x="529082" y="307340"/>
                  </a:moveTo>
                  <a:lnTo>
                    <a:pt x="488442" y="347472"/>
                  </a:lnTo>
                  <a:lnTo>
                    <a:pt x="501776" y="360933"/>
                  </a:lnTo>
                  <a:lnTo>
                    <a:pt x="542417" y="320928"/>
                  </a:lnTo>
                  <a:lnTo>
                    <a:pt x="529082" y="307340"/>
                  </a:lnTo>
                  <a:close/>
                </a:path>
                <a:path w="854709" h="842645">
                  <a:moveTo>
                    <a:pt x="583311" y="253746"/>
                  </a:moveTo>
                  <a:lnTo>
                    <a:pt x="542671" y="293877"/>
                  </a:lnTo>
                  <a:lnTo>
                    <a:pt x="556006" y="307467"/>
                  </a:lnTo>
                  <a:lnTo>
                    <a:pt x="596773" y="267334"/>
                  </a:lnTo>
                  <a:lnTo>
                    <a:pt x="583311" y="253746"/>
                  </a:lnTo>
                  <a:close/>
                </a:path>
                <a:path w="854709" h="842645">
                  <a:moveTo>
                    <a:pt x="637667" y="200278"/>
                  </a:moveTo>
                  <a:lnTo>
                    <a:pt x="596900" y="240410"/>
                  </a:lnTo>
                  <a:lnTo>
                    <a:pt x="610235" y="254000"/>
                  </a:lnTo>
                  <a:lnTo>
                    <a:pt x="651001" y="213868"/>
                  </a:lnTo>
                  <a:lnTo>
                    <a:pt x="637667" y="200278"/>
                  </a:lnTo>
                  <a:close/>
                </a:path>
                <a:path w="854709" h="842645">
                  <a:moveTo>
                    <a:pt x="691896" y="146811"/>
                  </a:moveTo>
                  <a:lnTo>
                    <a:pt x="651129" y="186944"/>
                  </a:lnTo>
                  <a:lnTo>
                    <a:pt x="664591" y="200532"/>
                  </a:lnTo>
                  <a:lnTo>
                    <a:pt x="705231" y="160400"/>
                  </a:lnTo>
                  <a:lnTo>
                    <a:pt x="691896" y="146811"/>
                  </a:lnTo>
                  <a:close/>
                </a:path>
                <a:path w="854709" h="842645">
                  <a:moveTo>
                    <a:pt x="746125" y="93345"/>
                  </a:moveTo>
                  <a:lnTo>
                    <a:pt x="705485" y="133476"/>
                  </a:lnTo>
                  <a:lnTo>
                    <a:pt x="718820" y="146939"/>
                  </a:lnTo>
                  <a:lnTo>
                    <a:pt x="759460" y="106933"/>
                  </a:lnTo>
                  <a:lnTo>
                    <a:pt x="746125" y="93345"/>
                  </a:lnTo>
                  <a:close/>
                </a:path>
                <a:path w="854709" h="842645">
                  <a:moveTo>
                    <a:pt x="824566" y="37139"/>
                  </a:moveTo>
                  <a:lnTo>
                    <a:pt x="808609" y="95884"/>
                  </a:lnTo>
                  <a:lnTo>
                    <a:pt x="807339" y="100965"/>
                  </a:lnTo>
                  <a:lnTo>
                    <a:pt x="810260" y="106172"/>
                  </a:lnTo>
                  <a:lnTo>
                    <a:pt x="820420" y="108966"/>
                  </a:lnTo>
                  <a:lnTo>
                    <a:pt x="825626" y="105918"/>
                  </a:lnTo>
                  <a:lnTo>
                    <a:pt x="829052" y="93345"/>
                  </a:lnTo>
                  <a:lnTo>
                    <a:pt x="843496" y="40004"/>
                  </a:lnTo>
                  <a:lnTo>
                    <a:pt x="827405" y="40004"/>
                  </a:lnTo>
                  <a:lnTo>
                    <a:pt x="824566" y="37139"/>
                  </a:lnTo>
                  <a:close/>
                </a:path>
                <a:path w="854709" h="842645">
                  <a:moveTo>
                    <a:pt x="800354" y="39750"/>
                  </a:moveTo>
                  <a:lnTo>
                    <a:pt x="759714" y="79882"/>
                  </a:lnTo>
                  <a:lnTo>
                    <a:pt x="773049" y="93472"/>
                  </a:lnTo>
                  <a:lnTo>
                    <a:pt x="813816" y="53340"/>
                  </a:lnTo>
                  <a:lnTo>
                    <a:pt x="800354" y="39750"/>
                  </a:lnTo>
                  <a:close/>
                </a:path>
                <a:path w="854709" h="842645">
                  <a:moveTo>
                    <a:pt x="854329" y="0"/>
                  </a:moveTo>
                  <a:lnTo>
                    <a:pt x="748030" y="27177"/>
                  </a:lnTo>
                  <a:lnTo>
                    <a:pt x="744855" y="32384"/>
                  </a:lnTo>
                  <a:lnTo>
                    <a:pt x="746251" y="37465"/>
                  </a:lnTo>
                  <a:lnTo>
                    <a:pt x="747522" y="42545"/>
                  </a:lnTo>
                  <a:lnTo>
                    <a:pt x="752729" y="45593"/>
                  </a:lnTo>
                  <a:lnTo>
                    <a:pt x="816757" y="29257"/>
                  </a:lnTo>
                  <a:lnTo>
                    <a:pt x="813943" y="26416"/>
                  </a:lnTo>
                  <a:lnTo>
                    <a:pt x="834263" y="6476"/>
                  </a:lnTo>
                  <a:lnTo>
                    <a:pt x="852575" y="6476"/>
                  </a:lnTo>
                  <a:lnTo>
                    <a:pt x="854329" y="0"/>
                  </a:lnTo>
                  <a:close/>
                </a:path>
                <a:path w="854709" h="842645">
                  <a:moveTo>
                    <a:pt x="838500" y="10795"/>
                  </a:moveTo>
                  <a:lnTo>
                    <a:pt x="831723" y="10795"/>
                  </a:lnTo>
                  <a:lnTo>
                    <a:pt x="843280" y="22478"/>
                  </a:lnTo>
                  <a:lnTo>
                    <a:pt x="827450" y="26524"/>
                  </a:lnTo>
                  <a:lnTo>
                    <a:pt x="824566" y="37139"/>
                  </a:lnTo>
                  <a:lnTo>
                    <a:pt x="827405" y="40004"/>
                  </a:lnTo>
                  <a:lnTo>
                    <a:pt x="847598" y="20066"/>
                  </a:lnTo>
                  <a:lnTo>
                    <a:pt x="838500" y="10795"/>
                  </a:lnTo>
                  <a:close/>
                </a:path>
                <a:path w="854709" h="842645">
                  <a:moveTo>
                    <a:pt x="852575" y="6476"/>
                  </a:moveTo>
                  <a:lnTo>
                    <a:pt x="834263" y="6476"/>
                  </a:lnTo>
                  <a:lnTo>
                    <a:pt x="847598" y="20066"/>
                  </a:lnTo>
                  <a:lnTo>
                    <a:pt x="827405" y="40004"/>
                  </a:lnTo>
                  <a:lnTo>
                    <a:pt x="843496" y="40004"/>
                  </a:lnTo>
                  <a:lnTo>
                    <a:pt x="852575" y="6476"/>
                  </a:lnTo>
                  <a:close/>
                </a:path>
                <a:path w="854709" h="842645">
                  <a:moveTo>
                    <a:pt x="827450" y="26524"/>
                  </a:moveTo>
                  <a:lnTo>
                    <a:pt x="816757" y="29257"/>
                  </a:lnTo>
                  <a:lnTo>
                    <a:pt x="824566" y="37139"/>
                  </a:lnTo>
                  <a:lnTo>
                    <a:pt x="827450" y="26524"/>
                  </a:lnTo>
                  <a:close/>
                </a:path>
                <a:path w="854709" h="842645">
                  <a:moveTo>
                    <a:pt x="834263" y="6476"/>
                  </a:moveTo>
                  <a:lnTo>
                    <a:pt x="813943" y="26416"/>
                  </a:lnTo>
                  <a:lnTo>
                    <a:pt x="816757" y="29257"/>
                  </a:lnTo>
                  <a:lnTo>
                    <a:pt x="827450" y="26524"/>
                  </a:lnTo>
                  <a:lnTo>
                    <a:pt x="831723" y="10795"/>
                  </a:lnTo>
                  <a:lnTo>
                    <a:pt x="838500" y="10795"/>
                  </a:lnTo>
                  <a:lnTo>
                    <a:pt x="834263" y="6476"/>
                  </a:lnTo>
                  <a:close/>
                </a:path>
                <a:path w="854709" h="842645">
                  <a:moveTo>
                    <a:pt x="831723" y="10795"/>
                  </a:moveTo>
                  <a:lnTo>
                    <a:pt x="827450" y="26524"/>
                  </a:lnTo>
                  <a:lnTo>
                    <a:pt x="843280" y="22478"/>
                  </a:lnTo>
                  <a:lnTo>
                    <a:pt x="831723" y="10795"/>
                  </a:lnTo>
                  <a:close/>
                </a:path>
              </a:pathLst>
            </a:custGeom>
            <a:solidFill>
              <a:srgbClr val="00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13529056" y="5604890"/>
            <a:ext cx="128778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Pendapatan </a:t>
            </a:r>
            <a:r>
              <a:rPr sz="2000" spc="-44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E3E3E"/>
                </a:solidFill>
                <a:latin typeface="Calibri"/>
                <a:cs typeface="Calibri"/>
              </a:rPr>
              <a:t>Nasional</a:t>
            </a:r>
            <a:r>
              <a:rPr sz="2000" spc="-8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E3E3E"/>
                </a:solidFill>
                <a:latin typeface="Calibri"/>
                <a:cs typeface="Calibri"/>
              </a:rPr>
              <a:t>Riil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9573641" y="2316830"/>
            <a:ext cx="279400" cy="13347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</a:pP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Pengeluaran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3198093" y="1826259"/>
            <a:ext cx="1075690" cy="728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645"/>
              </a:lnSpc>
              <a:spcBef>
                <a:spcPts val="100"/>
              </a:spcBef>
            </a:pP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AE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endParaRPr sz="2400">
              <a:latin typeface="Calibri"/>
              <a:cs typeface="Calibri"/>
            </a:endParaRPr>
          </a:p>
          <a:p>
            <a:pPr marL="574675">
              <a:lnSpc>
                <a:spcPts val="2885"/>
              </a:lnSpc>
            </a:pPr>
            <a:r>
              <a:rPr sz="2600" b="1" spc="-5" dirty="0">
                <a:solidFill>
                  <a:srgbClr val="00AF50"/>
                </a:solidFill>
                <a:latin typeface="Calibri"/>
                <a:cs typeface="Calibri"/>
              </a:rPr>
              <a:t>AE</a:t>
            </a:r>
            <a:r>
              <a:rPr sz="2625" b="1" spc="-7" baseline="-20634" dirty="0">
                <a:solidFill>
                  <a:srgbClr val="00AF50"/>
                </a:solidFill>
                <a:latin typeface="Calibri"/>
                <a:cs typeface="Calibri"/>
              </a:rPr>
              <a:t>F</a:t>
            </a:r>
            <a:endParaRPr sz="2625" baseline="-20634">
              <a:latin typeface="Calibri"/>
              <a:cs typeface="Calibr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1203305" y="3811523"/>
            <a:ext cx="2305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820035" y="2234818"/>
            <a:ext cx="6210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200" b="1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Symbol"/>
                <a:cs typeface="Symbol"/>
              </a:rPr>
              <a:t></a:t>
            </a:r>
            <a:endParaRPr sz="3200">
              <a:latin typeface="Symbol"/>
              <a:cs typeface="Symbo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0992866" y="2193290"/>
            <a:ext cx="9182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90" dirty="0">
                <a:solidFill>
                  <a:srgbClr val="FF0000"/>
                </a:solidFill>
                <a:latin typeface="Calibri"/>
                <a:cs typeface="Calibri"/>
              </a:rPr>
              <a:t>Tax</a:t>
            </a:r>
            <a:r>
              <a:rPr sz="32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Symbol"/>
                <a:cs typeface="Symbol"/>
              </a:rPr>
              <a:t></a:t>
            </a:r>
            <a:endParaRPr sz="3200">
              <a:latin typeface="Symbol"/>
              <a:cs typeface="Symbol"/>
            </a:endParaRPr>
          </a:p>
        </p:txBody>
      </p:sp>
      <p:sp>
        <p:nvSpPr>
          <p:cNvPr id="84" name="Rectangle 2"/>
          <p:cNvSpPr>
            <a:spLocks noChangeArrowheads="1"/>
          </p:cNvSpPr>
          <p:nvPr/>
        </p:nvSpPr>
        <p:spPr bwMode="auto">
          <a:xfrm>
            <a:off x="13150195" y="9837800"/>
            <a:ext cx="3004205" cy="4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63283" tIns="81642" rIns="163283" bIns="81642">
            <a:spAutoFit/>
          </a:bodyPr>
          <a:lstStyle/>
          <a:p>
            <a:r>
              <a:rPr lang="nn-NO" sz="16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grpSp>
        <p:nvGrpSpPr>
          <p:cNvPr id="85" name="object 8"/>
          <p:cNvGrpSpPr/>
          <p:nvPr/>
        </p:nvGrpSpPr>
        <p:grpSpPr>
          <a:xfrm>
            <a:off x="0" y="2150110"/>
            <a:ext cx="6413500" cy="3815080"/>
            <a:chOff x="0" y="2150110"/>
            <a:chExt cx="6413500" cy="3815080"/>
          </a:xfrm>
        </p:grpSpPr>
        <p:sp>
          <p:nvSpPr>
            <p:cNvPr id="87" name="object 10"/>
            <p:cNvSpPr/>
            <p:nvPr/>
          </p:nvSpPr>
          <p:spPr>
            <a:xfrm>
              <a:off x="1877060" y="2286000"/>
              <a:ext cx="0" cy="3679190"/>
            </a:xfrm>
            <a:custGeom>
              <a:avLst/>
              <a:gdLst/>
              <a:ahLst/>
              <a:cxnLst/>
              <a:rect l="l" t="t" r="r" b="b"/>
              <a:pathLst>
                <a:path h="3679190">
                  <a:moveTo>
                    <a:pt x="0" y="0"/>
                  </a:moveTo>
                  <a:lnTo>
                    <a:pt x="0" y="3678936"/>
                  </a:lnTo>
                </a:path>
              </a:pathLst>
            </a:custGeom>
            <a:ln w="19050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11"/>
            <p:cNvSpPr/>
            <p:nvPr/>
          </p:nvSpPr>
          <p:spPr>
            <a:xfrm>
              <a:off x="0" y="5605780"/>
              <a:ext cx="6413500" cy="0"/>
            </a:xfrm>
            <a:custGeom>
              <a:avLst/>
              <a:gdLst/>
              <a:ahLst/>
              <a:cxnLst/>
              <a:rect l="l" t="t" r="r" b="b"/>
              <a:pathLst>
                <a:path w="6413500">
                  <a:moveTo>
                    <a:pt x="0" y="0"/>
                  </a:moveTo>
                  <a:lnTo>
                    <a:pt x="6413246" y="0"/>
                  </a:lnTo>
                </a:path>
              </a:pathLst>
            </a:custGeom>
            <a:ln w="19050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12"/>
            <p:cNvSpPr/>
            <p:nvPr/>
          </p:nvSpPr>
          <p:spPr>
            <a:xfrm>
              <a:off x="1878329" y="2150110"/>
              <a:ext cx="3672840" cy="3456940"/>
            </a:xfrm>
            <a:custGeom>
              <a:avLst/>
              <a:gdLst/>
              <a:ahLst/>
              <a:cxnLst/>
              <a:rect l="l" t="t" r="r" b="b"/>
              <a:pathLst>
                <a:path w="3672840" h="3456940">
                  <a:moveTo>
                    <a:pt x="0" y="3456432"/>
                  </a:moveTo>
                  <a:lnTo>
                    <a:pt x="3672458" y="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13"/>
            <p:cNvSpPr/>
            <p:nvPr/>
          </p:nvSpPr>
          <p:spPr>
            <a:xfrm>
              <a:off x="1892300" y="3352800"/>
              <a:ext cx="4104640" cy="1405255"/>
            </a:xfrm>
            <a:custGeom>
              <a:avLst/>
              <a:gdLst/>
              <a:ahLst/>
              <a:cxnLst/>
              <a:rect l="l" t="t" r="r" b="b"/>
              <a:pathLst>
                <a:path w="4104640" h="1405254">
                  <a:moveTo>
                    <a:pt x="0" y="1405001"/>
                  </a:moveTo>
                  <a:lnTo>
                    <a:pt x="4104513" y="0"/>
                  </a:lnTo>
                </a:path>
              </a:pathLst>
            </a:custGeom>
            <a:ln w="9525">
              <a:solidFill>
                <a:srgbClr val="0097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14"/>
            <p:cNvSpPr/>
            <p:nvPr/>
          </p:nvSpPr>
          <p:spPr>
            <a:xfrm>
              <a:off x="1878329" y="2528570"/>
              <a:ext cx="4104640" cy="1405255"/>
            </a:xfrm>
            <a:custGeom>
              <a:avLst/>
              <a:gdLst/>
              <a:ahLst/>
              <a:cxnLst/>
              <a:rect l="l" t="t" r="r" b="b"/>
              <a:pathLst>
                <a:path w="4104640" h="1405254">
                  <a:moveTo>
                    <a:pt x="0" y="1405001"/>
                  </a:moveTo>
                  <a:lnTo>
                    <a:pt x="4104512" y="0"/>
                  </a:lnTo>
                </a:path>
              </a:pathLst>
            </a:custGeom>
            <a:ln w="28575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15"/>
            <p:cNvSpPr/>
            <p:nvPr/>
          </p:nvSpPr>
          <p:spPr>
            <a:xfrm>
              <a:off x="3247390" y="3013710"/>
              <a:ext cx="1363980" cy="2592705"/>
            </a:xfrm>
            <a:custGeom>
              <a:avLst/>
              <a:gdLst/>
              <a:ahLst/>
              <a:cxnLst/>
              <a:rect l="l" t="t" r="r" b="b"/>
              <a:pathLst>
                <a:path w="1363979" h="2592704">
                  <a:moveTo>
                    <a:pt x="0" y="1295400"/>
                  </a:moveTo>
                  <a:lnTo>
                    <a:pt x="0" y="2591562"/>
                  </a:lnTo>
                </a:path>
                <a:path w="1363979" h="2592704">
                  <a:moveTo>
                    <a:pt x="1363980" y="0"/>
                  </a:moveTo>
                  <a:lnTo>
                    <a:pt x="1363980" y="2592324"/>
                  </a:lnTo>
                </a:path>
              </a:pathLst>
            </a:custGeom>
            <a:ln w="28575">
              <a:solidFill>
                <a:srgbClr val="8B8B8B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3" name="object 41"/>
          <p:cNvSpPr txBox="1"/>
          <p:nvPr/>
        </p:nvSpPr>
        <p:spPr>
          <a:xfrm>
            <a:off x="5351716" y="4343019"/>
            <a:ext cx="1875790" cy="47448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000" spc="-11" dirty="0">
                <a:solidFill>
                  <a:srgbClr val="3E3E3E"/>
                </a:solidFill>
                <a:latin typeface="Calibri"/>
                <a:cs typeface="Calibri"/>
              </a:rPr>
              <a:t>C,</a:t>
            </a:r>
            <a:r>
              <a:rPr sz="3000" spc="-14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I,</a:t>
            </a:r>
            <a:r>
              <a:rPr sz="3000" spc="-5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G</a:t>
            </a:r>
            <a:r>
              <a:rPr sz="3000" spc="-36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3E3E3E"/>
                </a:solidFill>
                <a:latin typeface="Calibri"/>
                <a:cs typeface="Calibri"/>
              </a:rPr>
              <a:t>dan</a:t>
            </a:r>
            <a:r>
              <a:rPr sz="3000" spc="-2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X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94" name="object 40"/>
          <p:cNvSpPr txBox="1"/>
          <p:nvPr/>
        </p:nvSpPr>
        <p:spPr>
          <a:xfrm>
            <a:off x="14566170" y="4266166"/>
            <a:ext cx="2179320" cy="47448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000" spc="-5" dirty="0">
                <a:solidFill>
                  <a:srgbClr val="3E3E3E"/>
                </a:solidFill>
                <a:latin typeface="Calibri"/>
                <a:cs typeface="Calibri"/>
              </a:rPr>
              <a:t>S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,</a:t>
            </a:r>
            <a:r>
              <a:rPr sz="30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spc="-11" dirty="0">
                <a:solidFill>
                  <a:srgbClr val="3E3E3E"/>
                </a:solidFill>
                <a:latin typeface="Calibri"/>
                <a:cs typeface="Calibri"/>
              </a:rPr>
              <a:t>M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,</a:t>
            </a:r>
            <a:r>
              <a:rPr sz="3000" spc="-11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spc="-305" dirty="0">
                <a:solidFill>
                  <a:srgbClr val="3E3E3E"/>
                </a:solidFill>
                <a:latin typeface="Calibri"/>
                <a:cs typeface="Calibri"/>
              </a:rPr>
              <a:t>T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,</a:t>
            </a:r>
            <a:r>
              <a:rPr sz="3000" spc="-11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3E3E3E"/>
                </a:solidFill>
                <a:latin typeface="Calibri"/>
                <a:cs typeface="Calibri"/>
              </a:rPr>
              <a:t>d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an</a:t>
            </a:r>
            <a:r>
              <a:rPr sz="3000" spc="-5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3000" spc="-175" dirty="0">
                <a:solidFill>
                  <a:srgbClr val="3E3E3E"/>
                </a:solidFill>
                <a:latin typeface="Calibri"/>
                <a:cs typeface="Calibri"/>
              </a:rPr>
              <a:t>T</a:t>
            </a:r>
            <a:r>
              <a:rPr sz="3000" dirty="0">
                <a:solidFill>
                  <a:srgbClr val="3E3E3E"/>
                </a:solidFill>
                <a:latin typeface="Calibri"/>
                <a:cs typeface="Calibri"/>
              </a:rPr>
              <a:t>r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taneo BT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taneo BT" pitchFamily="66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Words>1331</Words>
  <Application>Microsoft Office PowerPoint</Application>
  <PresentationFormat>Custom</PresentationFormat>
  <Paragraphs>215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2_Teamwork</vt:lpstr>
      <vt:lpstr>PowerPoint Presentation</vt:lpstr>
      <vt:lpstr>Menapa Perlu Kebijakan Fiskal dalam Perekonomian di Indonesia ?  </vt:lpstr>
      <vt:lpstr>Pengertian Pengeluaran Pemerintah</vt:lpstr>
      <vt:lpstr>Pengertian Fiskal</vt:lpstr>
      <vt:lpstr>Kebijakan Fiskal</vt:lpstr>
      <vt:lpstr>Tujuan Kebijakan Fiskal</vt:lpstr>
      <vt:lpstr>PowerPoint Presentation</vt:lpstr>
      <vt:lpstr>Ilustrasi Kebijakan fiskal &amp; Balanced Budget Teori Anggaran</vt:lpstr>
      <vt:lpstr>Deflationary Gap</vt:lpstr>
      <vt:lpstr>Inflationary Gap</vt:lpstr>
      <vt:lpstr>Inflationary dan Deflationary Gap Kasus :  Deflationary dan Inflationary</vt:lpstr>
      <vt:lpstr>Contoh 1 : Inflationary dan Deflationary Gap Kasus :  Deflationary dan Inflationary</vt:lpstr>
      <vt:lpstr>Alat Kebijakan Fiskal Tool of Fiscal Policy</vt:lpstr>
      <vt:lpstr>Latihan Soal</vt:lpstr>
      <vt:lpstr>That’s all. Thank you!  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Deneb</dc:title>
  <dc:creator>Bida Sari</dc:creator>
  <cp:lastModifiedBy>USER</cp:lastModifiedBy>
  <cp:revision>90</cp:revision>
  <dcterms:created xsi:type="dcterms:W3CDTF">2023-01-10T17:18:47Z</dcterms:created>
  <dcterms:modified xsi:type="dcterms:W3CDTF">2025-12-02T21:48:52Z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2023-01-10T00:00:00Z</vt:filetime>
  </property>
</Properties>
</file>